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sldIdLst>
    <p:sldId id="299" r:id="rId3"/>
  </p:sldIdLst>
  <p:sldSz cx="7772400" cy="10058400"/>
  <p:notesSz cx="6797675" cy="992632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4"/>
    <p:restoredTop sz="94624"/>
  </p:normalViewPr>
  <p:slideViewPr>
    <p:cSldViewPr snapToGrid="0" showGuides="1">
      <p:cViewPr>
        <p:scale>
          <a:sx n="100" d="100"/>
          <a:sy n="100" d="100"/>
        </p:scale>
        <p:origin x="1373" y="-37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960563" y="744538"/>
            <a:ext cx="2876550"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4"/>
            <a:ext cx="5438140" cy="4466987"/>
          </a:xfrm>
          <a:prstGeom prst="rect">
            <a:avLst/>
          </a:prstGeom>
          <a:noFill/>
          <a:ln>
            <a:noFill/>
          </a:ln>
        </p:spPr>
        <p:txBody>
          <a:bodyPr spcFirstLastPara="1" wrap="square" lIns="92010" tIns="92010" rIns="92010" bIns="92010"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2"/>
        <p:cNvGrpSpPr/>
        <p:nvPr/>
      </p:nvGrpSpPr>
      <p:grpSpPr>
        <a:xfrm>
          <a:off x="0" y="0"/>
          <a:ext cx="0" cy="0"/>
          <a:chOff x="0" y="0"/>
          <a:chExt cx="0" cy="0"/>
        </a:xfrm>
      </p:grpSpPr>
      <p:sp>
        <p:nvSpPr>
          <p:cNvPr id="223" name="Google Shape;223;SLIDES_API1382533628_126:notes"/>
          <p:cNvSpPr>
            <a:spLocks noGrp="1" noRot="1" noChangeAspect="1"/>
          </p:cNvSpPr>
          <p:nvPr>
            <p:ph type="sldImg" idx="2"/>
          </p:nvPr>
        </p:nvSpPr>
        <p:spPr>
          <a:xfrm>
            <a:off x="1962150" y="744538"/>
            <a:ext cx="2874963" cy="3721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SLIDES_API1382533628_126:notes"/>
          <p:cNvSpPr txBox="1">
            <a:spLocks noGrp="1"/>
          </p:cNvSpPr>
          <p:nvPr>
            <p:ph type="body" idx="1"/>
          </p:nvPr>
        </p:nvSpPr>
        <p:spPr>
          <a:xfrm>
            <a:off x="679768" y="4715154"/>
            <a:ext cx="5438140" cy="4466987"/>
          </a:xfrm>
          <a:prstGeom prst="rect">
            <a:avLst/>
          </a:prstGeom>
        </p:spPr>
        <p:txBody>
          <a:bodyPr spcFirstLastPara="1" wrap="square" lIns="92010" tIns="92010" rIns="92010" bIns="92010" anchor="t" anchorCtr="0">
            <a:noAutofit/>
          </a:bodyPr>
          <a:lstStyle/>
          <a:p>
            <a:pPr marL="0" indent="0">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matchingName="Title and two columns">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0.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Shape 225"/>
        <p:cNvGrpSpPr/>
        <p:nvPr/>
      </p:nvGrpSpPr>
      <p:grpSpPr>
        <a:xfrm>
          <a:off x="0" y="0"/>
          <a:ext cx="0" cy="0"/>
          <a:chOff x="0" y="0"/>
          <a:chExt cx="0" cy="0"/>
        </a:xfrm>
      </p:grpSpPr>
      <p:sp>
        <p:nvSpPr>
          <p:cNvPr id="2" name="TextBox 1"/>
          <p:cNvSpPr txBox="1"/>
          <p:nvPr/>
        </p:nvSpPr>
        <p:spPr>
          <a:xfrm>
            <a:off x="401262" y="2406070"/>
            <a:ext cx="4090483" cy="3184525"/>
          </a:xfrm>
          <a:prstGeom prst="rect">
            <a:avLst/>
          </a:prstGeom>
          <a:noFill/>
        </p:spPr>
        <p:txBody>
          <a:bodyPr wrap="square" rtlCol="0">
            <a:spAutoFit/>
          </a:bodyPr>
          <a:lstStyle/>
          <a:p>
            <a:pPr algn="ctr"/>
            <a:r>
              <a:rPr lang="en-US" sz="2000" dirty="0" smtClean="0">
                <a:solidFill>
                  <a:schemeClr val="bg1"/>
                </a:solidFill>
                <a:latin typeface="Century Gothic" panose="020B0502020202020204" pitchFamily="34" charset="0"/>
                <a:ea typeface="KG Red Hands" charset="0"/>
                <a:cs typeface="KG Red Hands" charset="0"/>
              </a:rPr>
              <a:t>Monthly Roundup</a:t>
            </a:r>
            <a:endParaRPr lang="en-US" sz="2000" dirty="0" smtClean="0">
              <a:solidFill>
                <a:schemeClr val="bg1"/>
              </a:solidFill>
              <a:latin typeface="Century Gothic" panose="020B0502020202020204" pitchFamily="34" charset="0"/>
              <a:ea typeface="KG Red Hands" charset="0"/>
              <a:cs typeface="KG Red Hands" charset="0"/>
            </a:endParaRPr>
          </a:p>
          <a:p>
            <a:pPr algn="ctr"/>
            <a:endParaRPr lang="en-US" sz="2000" dirty="0">
              <a:solidFill>
                <a:schemeClr val="bg2">
                  <a:lumMod val="50000"/>
                </a:schemeClr>
              </a:solidFill>
              <a:latin typeface="+mj-lt"/>
              <a:ea typeface="KG Red Hands" charset="0"/>
              <a:cs typeface="KG Red Hands" charset="0"/>
            </a:endParaRPr>
          </a:p>
          <a:p>
            <a:pPr algn="ctr"/>
            <a:r>
              <a:rPr lang="en-US" sz="1150" dirty="0" smtClean="0">
                <a:solidFill>
                  <a:schemeClr val="bg2">
                    <a:lumMod val="50000"/>
                  </a:schemeClr>
                </a:solidFill>
                <a:latin typeface="Candara" panose="020E0502030303020204" pitchFamily="34" charset="0"/>
                <a:ea typeface="KG Red Hands" charset="0"/>
                <a:cs typeface="KG Red Hands" charset="0"/>
              </a:rPr>
              <a:t>6</a:t>
            </a:r>
            <a:r>
              <a:rPr lang="en-US" sz="1150" baseline="30000" dirty="0" smtClean="0">
                <a:solidFill>
                  <a:schemeClr val="bg2">
                    <a:lumMod val="50000"/>
                  </a:schemeClr>
                </a:solidFill>
                <a:latin typeface="Candara" panose="020E0502030303020204" pitchFamily="34" charset="0"/>
                <a:ea typeface="KG Red Hands" charset="0"/>
                <a:cs typeface="KG Red Hands" charset="0"/>
              </a:rPr>
              <a:t>th</a:t>
            </a:r>
            <a:r>
              <a:rPr lang="en-US" sz="1150" dirty="0" smtClean="0">
                <a:solidFill>
                  <a:schemeClr val="bg2">
                    <a:lumMod val="50000"/>
                  </a:schemeClr>
                </a:solidFill>
                <a:latin typeface="Candara" panose="020E0502030303020204" pitchFamily="34" charset="0"/>
                <a:ea typeface="KG Red Hands" charset="0"/>
                <a:cs typeface="KG Red Hands" charset="0"/>
              </a:rPr>
              <a:t> class celebrated their confirmation as 2</a:t>
            </a:r>
            <a:r>
              <a:rPr lang="en-US" sz="1150" baseline="30000" dirty="0" smtClean="0">
                <a:solidFill>
                  <a:schemeClr val="bg2">
                    <a:lumMod val="50000"/>
                  </a:schemeClr>
                </a:solidFill>
                <a:latin typeface="Candara" panose="020E0502030303020204" pitchFamily="34" charset="0"/>
                <a:ea typeface="KG Red Hands" charset="0"/>
                <a:cs typeface="KG Red Hands" charset="0"/>
              </a:rPr>
              <a:t>nd</a:t>
            </a:r>
            <a:r>
              <a:rPr lang="en-US" sz="1150" dirty="0" smtClean="0">
                <a:solidFill>
                  <a:schemeClr val="bg2">
                    <a:lumMod val="50000"/>
                  </a:schemeClr>
                </a:solidFill>
                <a:latin typeface="Candara" panose="020E0502030303020204" pitchFamily="34" charset="0"/>
                <a:ea typeface="KG Red Hands" charset="0"/>
                <a:cs typeface="KG Red Hands" charset="0"/>
              </a:rPr>
              <a:t> class made their 1</a:t>
            </a:r>
            <a:r>
              <a:rPr lang="en-US" sz="1150" baseline="30000" dirty="0" smtClean="0">
                <a:solidFill>
                  <a:schemeClr val="bg2">
                    <a:lumMod val="50000"/>
                  </a:schemeClr>
                </a:solidFill>
                <a:latin typeface="Candara" panose="020E0502030303020204" pitchFamily="34" charset="0"/>
                <a:ea typeface="KG Red Hands" charset="0"/>
                <a:cs typeface="KG Red Hands" charset="0"/>
              </a:rPr>
              <a:t>st</a:t>
            </a:r>
            <a:r>
              <a:rPr lang="en-US" sz="1150" dirty="0" smtClean="0">
                <a:solidFill>
                  <a:schemeClr val="bg2">
                    <a:lumMod val="50000"/>
                  </a:schemeClr>
                </a:solidFill>
                <a:latin typeface="Candara" panose="020E0502030303020204" pitchFamily="34" charset="0"/>
                <a:ea typeface="KG Red Hands" charset="0"/>
                <a:cs typeface="KG Red Hands" charset="0"/>
              </a:rPr>
              <a:t> </a:t>
            </a:r>
            <a:r>
              <a:rPr lang="en-IE" altLang="en-US" sz="1150" dirty="0" smtClean="0">
                <a:solidFill>
                  <a:schemeClr val="bg2">
                    <a:lumMod val="50000"/>
                  </a:schemeClr>
                </a:solidFill>
                <a:latin typeface="Candara" panose="020E0502030303020204" pitchFamily="34" charset="0"/>
                <a:ea typeface="KG Red Hands" charset="0"/>
                <a:cs typeface="KG Red Hands" charset="0"/>
              </a:rPr>
              <a:t>C</a:t>
            </a:r>
            <a:r>
              <a:rPr lang="en-US" sz="1150" dirty="0" smtClean="0">
                <a:solidFill>
                  <a:schemeClr val="bg2">
                    <a:lumMod val="50000"/>
                  </a:schemeClr>
                </a:solidFill>
                <a:latin typeface="Candara" panose="020E0502030303020204" pitchFamily="34" charset="0"/>
                <a:ea typeface="KG Red Hands" charset="0"/>
                <a:cs typeface="KG Red Hands" charset="0"/>
              </a:rPr>
              <a:t>onfession. Well done to our girls and boys teams that took part in plenty of competitive sports over the past number of weeks. We had GAA mini 7’s, the FAI soccer mini 7’s in </a:t>
            </a:r>
            <a:r>
              <a:rPr lang="en-US" sz="1150" dirty="0" err="1" smtClean="0">
                <a:solidFill>
                  <a:schemeClr val="bg2">
                    <a:lumMod val="50000"/>
                  </a:schemeClr>
                </a:solidFill>
                <a:latin typeface="Candara" panose="020E0502030303020204" pitchFamily="34" charset="0"/>
                <a:ea typeface="KG Red Hands" charset="0"/>
                <a:cs typeface="KG Red Hands" charset="0"/>
              </a:rPr>
              <a:t>Gortakeegan</a:t>
            </a:r>
            <a:r>
              <a:rPr lang="en-US" sz="1150" dirty="0" smtClean="0">
                <a:solidFill>
                  <a:schemeClr val="bg2">
                    <a:lumMod val="50000"/>
                  </a:schemeClr>
                </a:solidFill>
                <a:latin typeface="Candara" panose="020E0502030303020204" pitchFamily="34" charset="0"/>
                <a:ea typeface="KG Red Hands" charset="0"/>
                <a:cs typeface="KG Red Hands" charset="0"/>
              </a:rPr>
              <a:t>, our cross country running team, and our boys hurling team all giving a great account of themselves.  We celebrated </a:t>
            </a:r>
            <a:r>
              <a:rPr lang="en-US" sz="1150" dirty="0" err="1" smtClean="0">
                <a:solidFill>
                  <a:schemeClr val="bg2">
                    <a:lumMod val="50000"/>
                  </a:schemeClr>
                </a:solidFill>
                <a:latin typeface="Candara" panose="020E0502030303020204" pitchFamily="34" charset="0"/>
                <a:ea typeface="KG Red Hands" charset="0"/>
                <a:cs typeface="KG Red Hands" charset="0"/>
              </a:rPr>
              <a:t>Seachtain</a:t>
            </a:r>
            <a:r>
              <a:rPr lang="en-US" sz="1150" dirty="0" smtClean="0">
                <a:solidFill>
                  <a:schemeClr val="bg2">
                    <a:lumMod val="50000"/>
                  </a:schemeClr>
                </a:solidFill>
                <a:latin typeface="Candara" panose="020E0502030303020204" pitchFamily="34" charset="0"/>
                <a:ea typeface="KG Red Hands" charset="0"/>
                <a:cs typeface="KG Red Hands" charset="0"/>
              </a:rPr>
              <a:t> </a:t>
            </a:r>
            <a:r>
              <a:rPr lang="en-US" sz="1150" dirty="0" err="1" smtClean="0">
                <a:solidFill>
                  <a:schemeClr val="bg2">
                    <a:lumMod val="50000"/>
                  </a:schemeClr>
                </a:solidFill>
                <a:latin typeface="Candara" panose="020E0502030303020204" pitchFamily="34" charset="0"/>
                <a:ea typeface="KG Red Hands" charset="0"/>
                <a:cs typeface="KG Red Hands" charset="0"/>
              </a:rPr>
              <a:t>na</a:t>
            </a:r>
            <a:r>
              <a:rPr lang="en-US" sz="1150" dirty="0" smtClean="0">
                <a:solidFill>
                  <a:schemeClr val="bg2">
                    <a:lumMod val="50000"/>
                  </a:schemeClr>
                </a:solidFill>
                <a:latin typeface="Candara" panose="020E0502030303020204" pitchFamily="34" charset="0"/>
                <a:ea typeface="KG Red Hands" charset="0"/>
                <a:cs typeface="KG Red Hands" charset="0"/>
              </a:rPr>
              <a:t> </a:t>
            </a:r>
            <a:r>
              <a:rPr lang="en-US" sz="1150" dirty="0" err="1" smtClean="0">
                <a:solidFill>
                  <a:schemeClr val="bg2">
                    <a:lumMod val="50000"/>
                  </a:schemeClr>
                </a:solidFill>
                <a:latin typeface="Candara" panose="020E0502030303020204" pitchFamily="34" charset="0"/>
                <a:ea typeface="KG Red Hands" charset="0"/>
                <a:cs typeface="KG Red Hands" charset="0"/>
              </a:rPr>
              <a:t>Gaeilge</a:t>
            </a:r>
            <a:r>
              <a:rPr lang="en-US" sz="1150" dirty="0" smtClean="0">
                <a:solidFill>
                  <a:schemeClr val="bg2">
                    <a:lumMod val="50000"/>
                  </a:schemeClr>
                </a:solidFill>
                <a:latin typeface="Candara" panose="020E0502030303020204" pitchFamily="34" charset="0"/>
                <a:ea typeface="KG Red Hands" charset="0"/>
                <a:cs typeface="KG Red Hands" charset="0"/>
              </a:rPr>
              <a:t>, world book day and Engineering week. We are very proud of our Newly appointed Green Dog walkers.  Rang a </a:t>
            </a:r>
            <a:r>
              <a:rPr lang="en-US" sz="1150" dirty="0" err="1" smtClean="0">
                <a:solidFill>
                  <a:schemeClr val="bg2">
                    <a:lumMod val="50000"/>
                  </a:schemeClr>
                </a:solidFill>
                <a:latin typeface="Candara" panose="020E0502030303020204" pitchFamily="34" charset="0"/>
                <a:ea typeface="KG Red Hands" charset="0"/>
                <a:cs typeface="KG Red Hands" charset="0"/>
              </a:rPr>
              <a:t>Trí</a:t>
            </a:r>
            <a:r>
              <a:rPr lang="en-US" sz="1150" dirty="0" smtClean="0">
                <a:solidFill>
                  <a:schemeClr val="bg2">
                    <a:lumMod val="50000"/>
                  </a:schemeClr>
                </a:solidFill>
                <a:latin typeface="Candara" panose="020E0502030303020204" pitchFamily="34" charset="0"/>
                <a:ea typeface="KG Red Hands" charset="0"/>
                <a:cs typeface="KG Red Hands" charset="0"/>
              </a:rPr>
              <a:t> took part in the Design a Book Bag with Monaghan county libraries. The student council </a:t>
            </a:r>
            <a:r>
              <a:rPr lang="en-US" sz="1150" dirty="0" err="1" smtClean="0">
                <a:solidFill>
                  <a:schemeClr val="bg2">
                    <a:lumMod val="50000"/>
                  </a:schemeClr>
                </a:solidFill>
                <a:latin typeface="Candara" panose="020E0502030303020204" pitchFamily="34" charset="0"/>
                <a:ea typeface="KG Red Hands" charset="0"/>
                <a:cs typeface="KG Red Hands" charset="0"/>
              </a:rPr>
              <a:t>organised</a:t>
            </a:r>
            <a:r>
              <a:rPr lang="en-US" sz="1150" dirty="0" smtClean="0">
                <a:solidFill>
                  <a:schemeClr val="bg2">
                    <a:lumMod val="50000"/>
                  </a:schemeClr>
                </a:solidFill>
                <a:latin typeface="Candara" panose="020E0502030303020204" pitchFamily="34" charset="0"/>
                <a:ea typeface="KG Red Hands" charset="0"/>
                <a:cs typeface="KG Red Hands" charset="0"/>
              </a:rPr>
              <a:t> the “</a:t>
            </a:r>
            <a:r>
              <a:rPr lang="en-US" sz="1150" dirty="0">
                <a:solidFill>
                  <a:schemeClr val="bg2">
                    <a:lumMod val="50000"/>
                  </a:schemeClr>
                </a:solidFill>
                <a:latin typeface="Candara" panose="020E0502030303020204" pitchFamily="34" charset="0"/>
                <a:ea typeface="KG Red Hands" charset="0"/>
                <a:cs typeface="KG Red Hands" charset="0"/>
              </a:rPr>
              <a:t>O</a:t>
            </a:r>
            <a:r>
              <a:rPr lang="en-US" sz="1150" dirty="0" smtClean="0">
                <a:solidFill>
                  <a:schemeClr val="bg2">
                    <a:lumMod val="50000"/>
                  </a:schemeClr>
                </a:solidFill>
                <a:latin typeface="Candara" panose="020E0502030303020204" pitchFamily="34" charset="0"/>
                <a:ea typeface="KG Red Hands" charset="0"/>
                <a:cs typeface="KG Red Hands" charset="0"/>
              </a:rPr>
              <a:t>ur Shoes” campaign sending 65 pairs of shoes to South African townships helping those who need them most.  Student Council also </a:t>
            </a:r>
            <a:r>
              <a:rPr lang="en-US" sz="1150" dirty="0" err="1" smtClean="0">
                <a:solidFill>
                  <a:schemeClr val="bg2">
                    <a:lumMod val="50000"/>
                  </a:schemeClr>
                </a:solidFill>
                <a:latin typeface="Candara" panose="020E0502030303020204" pitchFamily="34" charset="0"/>
                <a:ea typeface="KG Red Hands" charset="0"/>
                <a:cs typeface="KG Red Hands" charset="0"/>
              </a:rPr>
              <a:t>organised</a:t>
            </a:r>
            <a:r>
              <a:rPr lang="en-US" sz="1150" dirty="0" smtClean="0">
                <a:solidFill>
                  <a:schemeClr val="bg2">
                    <a:lumMod val="50000"/>
                  </a:schemeClr>
                </a:solidFill>
                <a:latin typeface="Candara" panose="020E0502030303020204" pitchFamily="34" charset="0"/>
                <a:ea typeface="KG Red Hands" charset="0"/>
                <a:cs typeface="KG Red Hands" charset="0"/>
              </a:rPr>
              <a:t> an Easter Egg hunt for infant classes and this was a huge success.</a:t>
            </a:r>
            <a:endParaRPr lang="en-US" sz="1150" dirty="0" smtClean="0">
              <a:solidFill>
                <a:schemeClr val="bg1"/>
              </a:solidFill>
              <a:latin typeface="Candara" panose="020E0502030303020204" pitchFamily="34" charset="0"/>
              <a:ea typeface="KG Red Hands" charset="0"/>
              <a:cs typeface="KG Red Hands" charset="0"/>
            </a:endParaRPr>
          </a:p>
        </p:txBody>
      </p:sp>
      <p:sp>
        <p:nvSpPr>
          <p:cNvPr id="6" name="TextBox 5"/>
          <p:cNvSpPr txBox="1"/>
          <p:nvPr/>
        </p:nvSpPr>
        <p:spPr>
          <a:xfrm>
            <a:off x="401262" y="5994516"/>
            <a:ext cx="6852135" cy="246221"/>
          </a:xfrm>
          <a:prstGeom prst="rect">
            <a:avLst/>
          </a:prstGeom>
          <a:noFill/>
        </p:spPr>
        <p:txBody>
          <a:bodyPr wrap="square" rtlCol="0">
            <a:spAutoFit/>
          </a:bodyPr>
          <a:lstStyle/>
          <a:p>
            <a:endParaRPr lang="en-US" sz="1000" dirty="0">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 name="TextBox 6"/>
          <p:cNvSpPr txBox="1"/>
          <p:nvPr/>
        </p:nvSpPr>
        <p:spPr>
          <a:xfrm>
            <a:off x="4847054" y="7540617"/>
            <a:ext cx="2626345" cy="553998"/>
          </a:xfrm>
          <a:prstGeom prst="rect">
            <a:avLst/>
          </a:prstGeom>
          <a:noFill/>
        </p:spPr>
        <p:txBody>
          <a:bodyPr wrap="square" rtlCol="0">
            <a:spAutoFit/>
          </a:bodyPr>
          <a:lstStyle/>
          <a:p>
            <a:pPr algn="ctr"/>
            <a:endParaRPr lang="en-US" sz="1600" b="1" dirty="0">
              <a:latin typeface="Century Gothic" panose="020B0502020202020204" pitchFamily="34" charset="0"/>
              <a:ea typeface="Century Gothic" panose="020B0502020202020204" pitchFamily="34" charset="0"/>
              <a:cs typeface="Century Gothic" panose="020B0502020202020204" pitchFamily="34" charset="0"/>
            </a:endParaRPr>
          </a:p>
          <a:p>
            <a:endParaRPr lang="en-US" dirty="0">
              <a:latin typeface="Century Gothic" panose="020B0502020202020204" pitchFamily="34" charset="0"/>
            </a:endParaRPr>
          </a:p>
        </p:txBody>
      </p:sp>
      <p:sp>
        <p:nvSpPr>
          <p:cNvPr id="8" name="TextBox 7"/>
          <p:cNvSpPr txBox="1"/>
          <p:nvPr/>
        </p:nvSpPr>
        <p:spPr>
          <a:xfrm>
            <a:off x="4847054" y="2534583"/>
            <a:ext cx="2573677" cy="707886"/>
          </a:xfrm>
          <a:prstGeom prst="rect">
            <a:avLst/>
          </a:prstGeom>
          <a:noFill/>
        </p:spPr>
        <p:txBody>
          <a:bodyPr wrap="square" rtlCol="0">
            <a:spAutoFit/>
          </a:bodyPr>
          <a:lstStyle/>
          <a:p>
            <a:pPr algn="ctr"/>
            <a:r>
              <a:rPr lang="en-US" sz="2000" dirty="0" smtClean="0">
                <a:solidFill>
                  <a:schemeClr val="bg1"/>
                </a:solidFill>
                <a:latin typeface="Century Gothic" panose="020B0502020202020204" pitchFamily="34" charset="0"/>
                <a:ea typeface="KG Red Hands" charset="0"/>
                <a:cs typeface="KG Red Hands" charset="0"/>
              </a:rPr>
              <a:t>Confirmation</a:t>
            </a:r>
            <a:endParaRPr lang="en-US" sz="2000" dirty="0" smtClean="0">
              <a:solidFill>
                <a:schemeClr val="bg1"/>
              </a:solidFill>
              <a:latin typeface="Century Gothic" panose="020B0502020202020204" pitchFamily="34" charset="0"/>
              <a:ea typeface="KG Red Hands" charset="0"/>
              <a:cs typeface="KG Red Hands" charset="0"/>
            </a:endParaRPr>
          </a:p>
          <a:p>
            <a:pPr algn="ctr"/>
            <a:endParaRPr lang="en-US" sz="2000" dirty="0">
              <a:solidFill>
                <a:schemeClr val="bg1"/>
              </a:solidFill>
              <a:latin typeface="Century Gothic" panose="020B0502020202020204" pitchFamily="34" charset="0"/>
              <a:ea typeface="KG Red Hands" charset="0"/>
              <a:cs typeface="KG Red Hands" charset="0"/>
            </a:endParaRPr>
          </a:p>
        </p:txBody>
      </p:sp>
      <p:sp>
        <p:nvSpPr>
          <p:cNvPr id="9" name="TextBox 8"/>
          <p:cNvSpPr txBox="1"/>
          <p:nvPr/>
        </p:nvSpPr>
        <p:spPr>
          <a:xfrm>
            <a:off x="401262" y="7008904"/>
            <a:ext cx="4019380" cy="461665"/>
          </a:xfrm>
          <a:prstGeom prst="rect">
            <a:avLst/>
          </a:prstGeom>
          <a:noFill/>
        </p:spPr>
        <p:txBody>
          <a:bodyPr wrap="square" rtlCol="0">
            <a:spAutoFit/>
          </a:bodyPr>
          <a:lstStyle/>
          <a:p>
            <a:pPr algn="ctr"/>
            <a:r>
              <a:rPr lang="en-US" sz="2400" dirty="0" smtClean="0">
                <a:solidFill>
                  <a:schemeClr val="bg1"/>
                </a:solidFill>
                <a:latin typeface="Century Gothic" panose="020B0502020202020204" pitchFamily="34" charset="0"/>
                <a:ea typeface="KG Red Hands" charset="0"/>
                <a:cs typeface="KG Red Hands" charset="0"/>
              </a:rPr>
              <a:t>Biodiversity</a:t>
            </a:r>
            <a:endParaRPr lang="en-US" sz="2400" dirty="0">
              <a:solidFill>
                <a:schemeClr val="bg1"/>
              </a:solidFill>
              <a:latin typeface="Century Gothic" panose="020B0502020202020204" pitchFamily="34" charset="0"/>
              <a:ea typeface="KG Red Hands" charset="0"/>
              <a:cs typeface="KG Red Hands" charset="0"/>
            </a:endParaRPr>
          </a:p>
        </p:txBody>
      </p:sp>
      <p:sp>
        <p:nvSpPr>
          <p:cNvPr id="10" name="TextBox 9"/>
          <p:cNvSpPr txBox="1"/>
          <p:nvPr/>
        </p:nvSpPr>
        <p:spPr>
          <a:xfrm>
            <a:off x="4760868" y="7008904"/>
            <a:ext cx="2691660" cy="2062103"/>
          </a:xfrm>
          <a:prstGeom prst="rect">
            <a:avLst/>
          </a:prstGeom>
          <a:noFill/>
        </p:spPr>
        <p:txBody>
          <a:bodyPr wrap="square" rtlCol="0">
            <a:spAutoFit/>
          </a:bodyPr>
          <a:lstStyle/>
          <a:p>
            <a:pPr algn="ctr"/>
            <a:r>
              <a:rPr lang="en-US" sz="2000" dirty="0" smtClean="0">
                <a:solidFill>
                  <a:schemeClr val="bg1"/>
                </a:solidFill>
                <a:latin typeface="Century Gothic" panose="020B0502020202020204" pitchFamily="34" charset="0"/>
                <a:ea typeface="KG Red Hands" charset="0"/>
                <a:cs typeface="KG Red Hands" charset="0"/>
              </a:rPr>
              <a:t>Reconciliation</a:t>
            </a:r>
            <a:endParaRPr lang="en-US" sz="2000" dirty="0" smtClean="0">
              <a:solidFill>
                <a:schemeClr val="bg1"/>
              </a:solidFill>
              <a:latin typeface="Century Gothic" panose="020B0502020202020204" pitchFamily="34" charset="0"/>
              <a:ea typeface="KG Red Hands" charset="0"/>
              <a:cs typeface="KG Red Hands" charset="0"/>
            </a:endParaRPr>
          </a:p>
          <a:p>
            <a:pPr algn="ctr"/>
            <a:endParaRPr lang="en-US" sz="1200" dirty="0" smtClean="0">
              <a:solidFill>
                <a:schemeClr val="tx1"/>
              </a:solidFill>
              <a:latin typeface="Candara" panose="020E0502030303020204" pitchFamily="34" charset="0"/>
              <a:ea typeface="KG Red Hands" charset="0"/>
              <a:cs typeface="KG Red Hands" charset="0"/>
            </a:endParaRPr>
          </a:p>
          <a:p>
            <a:pPr algn="ctr"/>
            <a:r>
              <a:rPr lang="en-US" sz="1200" dirty="0" smtClean="0">
                <a:solidFill>
                  <a:schemeClr val="tx1"/>
                </a:solidFill>
                <a:latin typeface="Candara" panose="020E0502030303020204" pitchFamily="34" charset="0"/>
                <a:ea typeface="KG Red Hands" charset="0"/>
                <a:cs typeface="KG Red Hands" charset="0"/>
              </a:rPr>
              <a:t>Congratulations to rang a </a:t>
            </a:r>
            <a:r>
              <a:rPr lang="en-US" sz="1200" dirty="0" err="1" smtClean="0">
                <a:solidFill>
                  <a:schemeClr val="tx1"/>
                </a:solidFill>
                <a:latin typeface="Candara" panose="020E0502030303020204" pitchFamily="34" charset="0"/>
                <a:ea typeface="KG Red Hands" charset="0"/>
                <a:cs typeface="KG Red Hands" charset="0"/>
              </a:rPr>
              <a:t>dó</a:t>
            </a:r>
            <a:r>
              <a:rPr lang="en-US" sz="1200" dirty="0" smtClean="0">
                <a:solidFill>
                  <a:schemeClr val="tx1"/>
                </a:solidFill>
                <a:latin typeface="Candara" panose="020E0502030303020204" pitchFamily="34" charset="0"/>
                <a:ea typeface="KG Red Hands" charset="0"/>
                <a:cs typeface="KG Red Hands" charset="0"/>
              </a:rPr>
              <a:t> who celebrated their First Penance in a ceremony of song, story and prayer with </a:t>
            </a:r>
            <a:r>
              <a:rPr lang="en-US" sz="1200" dirty="0" err="1" smtClean="0">
                <a:solidFill>
                  <a:schemeClr val="tx1"/>
                </a:solidFill>
                <a:latin typeface="Candara" panose="020E0502030303020204" pitchFamily="34" charset="0"/>
                <a:ea typeface="KG Red Hands" charset="0"/>
                <a:cs typeface="KG Red Hands" charset="0"/>
              </a:rPr>
              <a:t>Fr.McGinn</a:t>
            </a:r>
            <a:r>
              <a:rPr lang="en-US" sz="1200" dirty="0" smtClean="0">
                <a:solidFill>
                  <a:schemeClr val="tx1"/>
                </a:solidFill>
                <a:latin typeface="Candara" panose="020E0502030303020204" pitchFamily="34" charset="0"/>
                <a:ea typeface="KG Red Hands" charset="0"/>
                <a:cs typeface="KG Red Hands" charset="0"/>
              </a:rPr>
              <a:t>. Thank you to </a:t>
            </a:r>
            <a:r>
              <a:rPr lang="en-US" sz="1200" dirty="0" err="1" smtClean="0">
                <a:solidFill>
                  <a:schemeClr val="tx1"/>
                </a:solidFill>
                <a:latin typeface="Candara" panose="020E0502030303020204" pitchFamily="34" charset="0"/>
                <a:ea typeface="KG Red Hands" charset="0"/>
                <a:cs typeface="KG Red Hands" charset="0"/>
              </a:rPr>
              <a:t>Ms</a:t>
            </a:r>
            <a:r>
              <a:rPr lang="en-US" sz="1200" dirty="0" smtClean="0">
                <a:solidFill>
                  <a:schemeClr val="tx1"/>
                </a:solidFill>
                <a:latin typeface="Candara" panose="020E0502030303020204" pitchFamily="34" charset="0"/>
                <a:ea typeface="KG Red Hands" charset="0"/>
                <a:cs typeface="KG Red Hands" charset="0"/>
              </a:rPr>
              <a:t> Brennan for helping the children prepare for this. The children continue to prepare for their upcoming </a:t>
            </a:r>
            <a:r>
              <a:rPr lang="en-US" sz="1200" dirty="0" smtClean="0">
                <a:solidFill>
                  <a:schemeClr val="tx1"/>
                </a:solidFill>
                <a:latin typeface="Candara" panose="020E0502030303020204" pitchFamily="34" charset="0"/>
                <a:ea typeface="KG Red Hands" charset="0"/>
                <a:cs typeface="KG Red Hands" charset="0"/>
              </a:rPr>
              <a:t>F</a:t>
            </a:r>
            <a:r>
              <a:rPr lang="en-US" sz="1200" dirty="0" smtClean="0">
                <a:solidFill>
                  <a:schemeClr val="tx1"/>
                </a:solidFill>
                <a:latin typeface="Candara" panose="020E0502030303020204" pitchFamily="34" charset="0"/>
                <a:ea typeface="KG Red Hands" charset="0"/>
                <a:cs typeface="KG Red Hands" charset="0"/>
              </a:rPr>
              <a:t>irst Holy Communion.</a:t>
            </a:r>
            <a:endParaRPr lang="en-US" sz="1200" dirty="0">
              <a:solidFill>
                <a:schemeClr val="tx1"/>
              </a:solidFill>
              <a:latin typeface="Century Gothic" panose="020B0502020202020204" pitchFamily="34" charset="0"/>
              <a:ea typeface="KG Red Hands" charset="0"/>
              <a:cs typeface="KG Red Hands" charset="0"/>
            </a:endParaRPr>
          </a:p>
        </p:txBody>
      </p:sp>
      <p:sp>
        <p:nvSpPr>
          <p:cNvPr id="12" name="TextBox 11"/>
          <p:cNvSpPr txBox="1"/>
          <p:nvPr/>
        </p:nvSpPr>
        <p:spPr>
          <a:xfrm>
            <a:off x="296264" y="7485456"/>
            <a:ext cx="4300478" cy="1783715"/>
          </a:xfrm>
          <a:prstGeom prst="rect">
            <a:avLst/>
          </a:prstGeom>
          <a:noFill/>
        </p:spPr>
        <p:txBody>
          <a:bodyPr wrap="square" rtlCol="0">
            <a:spAutoFit/>
          </a:bodyPr>
          <a:lstStyle/>
          <a:p>
            <a:r>
              <a:rPr lang="en-US" sz="1100" dirty="0">
                <a:ea typeface="Century Gothic" panose="020B0502020202020204" pitchFamily="34" charset="0"/>
                <a:cs typeface="Century Gothic" panose="020B0502020202020204" pitchFamily="34" charset="0"/>
              </a:rPr>
              <a:t>Well done to the Green Schools Committee for showcasing the excellent work that is being done within school to support </a:t>
            </a:r>
            <a:r>
              <a:rPr lang="en-US" sz="1100" dirty="0" smtClean="0">
                <a:ea typeface="Century Gothic" panose="020B0502020202020204" pitchFamily="34" charset="0"/>
                <a:cs typeface="Century Gothic" panose="020B0502020202020204" pitchFamily="34" charset="0"/>
              </a:rPr>
              <a:t>Biodiversity to a county council representative. </a:t>
            </a:r>
            <a:r>
              <a:rPr lang="en-US" sz="1100" dirty="0">
                <a:ea typeface="Century Gothic" panose="020B0502020202020204" pitchFamily="34" charset="0"/>
                <a:cs typeface="Century Gothic" panose="020B0502020202020204" pitchFamily="34" charset="0"/>
              </a:rPr>
              <a:t>We hope to renew our Green schools </a:t>
            </a:r>
            <a:r>
              <a:rPr lang="en-US" sz="1100" dirty="0" smtClean="0">
                <a:ea typeface="Century Gothic" panose="020B0502020202020204" pitchFamily="34" charset="0"/>
                <a:cs typeface="Century Gothic" panose="020B0502020202020204" pitchFamily="34" charset="0"/>
              </a:rPr>
              <a:t>flag. </a:t>
            </a:r>
            <a:r>
              <a:rPr lang="en-US" sz="1100" dirty="0">
                <a:ea typeface="Century Gothic" panose="020B0502020202020204" pitchFamily="34" charset="0"/>
                <a:cs typeface="Century Gothic" panose="020B0502020202020204" pitchFamily="34" charset="0"/>
              </a:rPr>
              <a:t>With the support of </a:t>
            </a:r>
            <a:r>
              <a:rPr lang="en-US" sz="1100" dirty="0" err="1">
                <a:ea typeface="Century Gothic" panose="020B0502020202020204" pitchFamily="34" charset="0"/>
                <a:cs typeface="Century Gothic" panose="020B0502020202020204" pitchFamily="34" charset="0"/>
              </a:rPr>
              <a:t>Ms</a:t>
            </a:r>
            <a:r>
              <a:rPr lang="en-US" sz="1100" dirty="0">
                <a:ea typeface="Century Gothic" panose="020B0502020202020204" pitchFamily="34" charset="0"/>
                <a:cs typeface="Century Gothic" panose="020B0502020202020204" pitchFamily="34" charset="0"/>
              </a:rPr>
              <a:t> </a:t>
            </a:r>
            <a:r>
              <a:rPr lang="en-US" sz="1100" dirty="0" err="1">
                <a:ea typeface="Century Gothic" panose="020B0502020202020204" pitchFamily="34" charset="0"/>
                <a:cs typeface="Century Gothic" panose="020B0502020202020204" pitchFamily="34" charset="0"/>
              </a:rPr>
              <a:t>Tinnelly</a:t>
            </a:r>
            <a:r>
              <a:rPr lang="en-US" sz="1100" dirty="0">
                <a:ea typeface="Century Gothic" panose="020B0502020202020204" pitchFamily="34" charset="0"/>
                <a:cs typeface="Century Gothic" panose="020B0502020202020204" pitchFamily="34" charset="0"/>
              </a:rPr>
              <a:t> the children have been following a weekly litter picking </a:t>
            </a:r>
            <a:r>
              <a:rPr lang="en-US" sz="1100" dirty="0" err="1">
                <a:ea typeface="Century Gothic" panose="020B0502020202020204" pitchFamily="34" charset="0"/>
                <a:cs typeface="Century Gothic" panose="020B0502020202020204" pitchFamily="34" charset="0"/>
              </a:rPr>
              <a:t>r</a:t>
            </a:r>
            <a:r>
              <a:rPr lang="en-US" sz="1100" dirty="0" err="1" smtClean="0">
                <a:ea typeface="Century Gothic" panose="020B0502020202020204" pitchFamily="34" charset="0"/>
                <a:cs typeface="Century Gothic" panose="020B0502020202020204" pitchFamily="34" charset="0"/>
              </a:rPr>
              <a:t>ota</a:t>
            </a:r>
            <a:r>
              <a:rPr lang="en-US" sz="1100" dirty="0" smtClean="0">
                <a:ea typeface="Century Gothic" panose="020B0502020202020204" pitchFamily="34" charset="0"/>
                <a:cs typeface="Century Gothic" panose="020B0502020202020204" pitchFamily="34" charset="0"/>
              </a:rPr>
              <a:t>. </a:t>
            </a:r>
            <a:r>
              <a:rPr lang="en-US" sz="1100" dirty="0">
                <a:ea typeface="Century Gothic" panose="020B0502020202020204" pitchFamily="34" charset="0"/>
                <a:cs typeface="Century Gothic" panose="020B0502020202020204" pitchFamily="34" charset="0"/>
              </a:rPr>
              <a:t>4</a:t>
            </a:r>
            <a:r>
              <a:rPr lang="en-US" sz="1100" baseline="30000" dirty="0">
                <a:ea typeface="Century Gothic" panose="020B0502020202020204" pitchFamily="34" charset="0"/>
                <a:cs typeface="Century Gothic" panose="020B0502020202020204" pitchFamily="34" charset="0"/>
              </a:rPr>
              <a:t>th</a:t>
            </a:r>
            <a:r>
              <a:rPr lang="en-US" sz="1100" dirty="0">
                <a:ea typeface="Century Gothic" panose="020B0502020202020204" pitchFamily="34" charset="0"/>
                <a:cs typeface="Century Gothic" panose="020B0502020202020204" pitchFamily="34" charset="0"/>
              </a:rPr>
              <a:t> class have been busy creating a cup plant garden. Children planted new trees around the school boundary. 1</a:t>
            </a:r>
            <a:r>
              <a:rPr lang="en-US" sz="1100" baseline="30000" dirty="0">
                <a:ea typeface="Century Gothic" panose="020B0502020202020204" pitchFamily="34" charset="0"/>
                <a:cs typeface="Century Gothic" panose="020B0502020202020204" pitchFamily="34" charset="0"/>
              </a:rPr>
              <a:t>st</a:t>
            </a:r>
            <a:r>
              <a:rPr lang="en-US" sz="1100" dirty="0">
                <a:ea typeface="Century Gothic" panose="020B0502020202020204" pitchFamily="34" charset="0"/>
                <a:cs typeface="Century Gothic" panose="020B0502020202020204" pitchFamily="34" charset="0"/>
              </a:rPr>
              <a:t> and second classes visited Lough Major to learn how we can support Biodiversity in our locality. All classes completed </a:t>
            </a:r>
            <a:r>
              <a:rPr lang="en-US" sz="1100" dirty="0" err="1">
                <a:ea typeface="Century Gothic" panose="020B0502020202020204" pitchFamily="34" charset="0"/>
                <a:cs typeface="Century Gothic" panose="020B0502020202020204" pitchFamily="34" charset="0"/>
              </a:rPr>
              <a:t>quiz</a:t>
            </a:r>
            <a:r>
              <a:rPr lang="en-IE" altLang="en-US" sz="1100" dirty="0" err="1">
                <a:ea typeface="Century Gothic" panose="020B0502020202020204" pitchFamily="34" charset="0"/>
                <a:cs typeface="Century Gothic" panose="020B0502020202020204" pitchFamily="34" charset="0"/>
              </a:rPr>
              <a:t>z</a:t>
            </a:r>
            <a:r>
              <a:rPr lang="en-US" sz="1100" dirty="0" err="1">
                <a:ea typeface="Century Gothic" panose="020B0502020202020204" pitchFamily="34" charset="0"/>
                <a:cs typeface="Century Gothic" panose="020B0502020202020204" pitchFamily="34" charset="0"/>
              </a:rPr>
              <a:t>es</a:t>
            </a:r>
            <a:r>
              <a:rPr lang="en-US" sz="1100" dirty="0">
                <a:ea typeface="Century Gothic" panose="020B0502020202020204" pitchFamily="34" charset="0"/>
                <a:cs typeface="Century Gothic" panose="020B0502020202020204" pitchFamily="34" charset="0"/>
              </a:rPr>
              <a:t> and workshops to develop our understanding of how to support Biodiversity. </a:t>
            </a:r>
            <a:endParaRPr lang="en-US" sz="1100" dirty="0">
              <a:ea typeface="Century Gothic" panose="020B0502020202020204" pitchFamily="34" charset="0"/>
              <a:cs typeface="Century Gothic" panose="020B0502020202020204" pitchFamily="34" charset="0"/>
            </a:endParaRPr>
          </a:p>
        </p:txBody>
      </p:sp>
      <p:sp>
        <p:nvSpPr>
          <p:cNvPr id="13" name="TextBox 12"/>
          <p:cNvSpPr txBox="1"/>
          <p:nvPr/>
        </p:nvSpPr>
        <p:spPr>
          <a:xfrm>
            <a:off x="2775501" y="240236"/>
            <a:ext cx="4253949" cy="1569660"/>
          </a:xfrm>
          <a:prstGeom prst="rect">
            <a:avLst/>
          </a:prstGeom>
          <a:noFill/>
        </p:spPr>
        <p:txBody>
          <a:bodyPr wrap="square" rtlCol="0">
            <a:spAutoFit/>
          </a:bodyPr>
          <a:lstStyle/>
          <a:p>
            <a:pPr algn="ctr"/>
            <a:r>
              <a:rPr lang="en-GB" sz="4800" dirty="0">
                <a:latin typeface="Comic Sans MS" panose="030F0702030302020204" pitchFamily="66" charset="0"/>
              </a:rPr>
              <a:t>Scoil </a:t>
            </a:r>
            <a:r>
              <a:rPr lang="en-GB" sz="4800" dirty="0" err="1">
                <a:latin typeface="Comic Sans MS" panose="030F0702030302020204" pitchFamily="66" charset="0"/>
              </a:rPr>
              <a:t>Éanna</a:t>
            </a:r>
            <a:endParaRPr lang="en-GB" sz="4800" dirty="0">
              <a:latin typeface="Comic Sans MS" panose="030F0702030302020204" pitchFamily="66" charset="0"/>
            </a:endParaRPr>
          </a:p>
          <a:p>
            <a:pPr algn="ctr"/>
            <a:r>
              <a:rPr lang="en-GB" sz="4800" dirty="0">
                <a:latin typeface="Comic Sans MS" panose="030F0702030302020204" pitchFamily="66" charset="0"/>
              </a:rPr>
              <a:t>Newsletter</a:t>
            </a:r>
            <a:endParaRPr lang="en-IE" sz="4800" dirty="0">
              <a:latin typeface="Comic Sans MS" panose="030F0702030302020204" pitchFamily="66" charset="0"/>
            </a:endParaRPr>
          </a:p>
        </p:txBody>
      </p:sp>
      <p:sp>
        <p:nvSpPr>
          <p:cNvPr id="14" name="TextBox 13"/>
          <p:cNvSpPr txBox="1"/>
          <p:nvPr/>
        </p:nvSpPr>
        <p:spPr>
          <a:xfrm>
            <a:off x="3434575" y="4572000"/>
            <a:ext cx="914400" cy="914400"/>
          </a:xfrm>
          <a:prstGeom prst="rect">
            <a:avLst/>
          </a:prstGeom>
          <a:noFill/>
        </p:spPr>
        <p:txBody>
          <a:bodyPr wrap="square" rtlCol="0">
            <a:spAutoFit/>
          </a:bodyPr>
          <a:lstStyle/>
          <a:p>
            <a:endParaRPr lang="en-IE" dirty="0"/>
          </a:p>
        </p:txBody>
      </p:sp>
      <p:sp>
        <p:nvSpPr>
          <p:cNvPr id="16" name="TextBox 15"/>
          <p:cNvSpPr txBox="1"/>
          <p:nvPr/>
        </p:nvSpPr>
        <p:spPr>
          <a:xfrm>
            <a:off x="296265" y="5627654"/>
            <a:ext cx="7247535" cy="1200329"/>
          </a:xfrm>
          <a:prstGeom prst="rect">
            <a:avLst/>
          </a:prstGeom>
          <a:noFill/>
        </p:spPr>
        <p:txBody>
          <a:bodyPr wrap="square" rtlCol="0">
            <a:spAutoFit/>
          </a:bodyPr>
          <a:lstStyle/>
          <a:p>
            <a:pPr algn="ctr"/>
            <a:r>
              <a:rPr lang="en-IE" sz="2400" dirty="0" err="1" smtClean="0">
                <a:latin typeface="Century Gothic" panose="020B0502020202020204" pitchFamily="34" charset="0"/>
              </a:rPr>
              <a:t>Seachtain</a:t>
            </a:r>
            <a:r>
              <a:rPr lang="en-IE" sz="2400" dirty="0" smtClean="0">
                <a:latin typeface="Century Gothic" panose="020B0502020202020204" pitchFamily="34" charset="0"/>
              </a:rPr>
              <a:t> </a:t>
            </a:r>
            <a:r>
              <a:rPr lang="en-IE" sz="2400" dirty="0" err="1" smtClean="0">
                <a:latin typeface="Century Gothic" panose="020B0502020202020204" pitchFamily="34" charset="0"/>
              </a:rPr>
              <a:t>na</a:t>
            </a:r>
            <a:r>
              <a:rPr lang="en-IE" sz="2400" dirty="0" smtClean="0">
                <a:latin typeface="Century Gothic" panose="020B0502020202020204" pitchFamily="34" charset="0"/>
              </a:rPr>
              <a:t> </a:t>
            </a:r>
            <a:r>
              <a:rPr lang="en-IE" sz="2400" dirty="0" err="1" smtClean="0">
                <a:latin typeface="Century Gothic" panose="020B0502020202020204" pitchFamily="34" charset="0"/>
              </a:rPr>
              <a:t>Gaeilge</a:t>
            </a:r>
            <a:endParaRPr lang="en-IE" sz="2400" dirty="0" smtClean="0">
              <a:latin typeface="Century Gothic" panose="020B0502020202020204" pitchFamily="34" charset="0"/>
            </a:endParaRPr>
          </a:p>
          <a:p>
            <a:pPr algn="ctr"/>
            <a:r>
              <a:rPr lang="en-IE" sz="1200" dirty="0" smtClean="0">
                <a:latin typeface="Century Gothic" panose="020B0502020202020204" pitchFamily="34" charset="0"/>
              </a:rPr>
              <a:t>We celebrated </a:t>
            </a:r>
            <a:r>
              <a:rPr lang="en-IE" sz="1200" dirty="0" err="1" smtClean="0">
                <a:latin typeface="Century Gothic" panose="020B0502020202020204" pitchFamily="34" charset="0"/>
              </a:rPr>
              <a:t>Seachtain</a:t>
            </a:r>
            <a:r>
              <a:rPr lang="en-IE" sz="1200" dirty="0" smtClean="0">
                <a:latin typeface="Century Gothic" panose="020B0502020202020204" pitchFamily="34" charset="0"/>
              </a:rPr>
              <a:t> </a:t>
            </a:r>
            <a:r>
              <a:rPr lang="en-IE" sz="1200" dirty="0" err="1" smtClean="0">
                <a:latin typeface="Century Gothic" panose="020B0502020202020204" pitchFamily="34" charset="0"/>
              </a:rPr>
              <a:t>na</a:t>
            </a:r>
            <a:r>
              <a:rPr lang="en-IE" sz="1200" dirty="0" smtClean="0">
                <a:latin typeface="Century Gothic" panose="020B0502020202020204" pitchFamily="34" charset="0"/>
              </a:rPr>
              <a:t> </a:t>
            </a:r>
            <a:r>
              <a:rPr lang="en-IE" sz="1200" dirty="0" err="1" smtClean="0">
                <a:latin typeface="Century Gothic" panose="020B0502020202020204" pitchFamily="34" charset="0"/>
              </a:rPr>
              <a:t>Gailge</a:t>
            </a:r>
            <a:r>
              <a:rPr lang="en-IE" sz="1200" dirty="0" smtClean="0">
                <a:latin typeface="Century Gothic" panose="020B0502020202020204" pitchFamily="34" charset="0"/>
              </a:rPr>
              <a:t> with a wide range of games and activities. We had a fantastic </a:t>
            </a:r>
            <a:r>
              <a:rPr lang="en-IE" sz="1200" dirty="0" err="1" smtClean="0">
                <a:latin typeface="Century Gothic" panose="020B0502020202020204" pitchFamily="34" charset="0"/>
              </a:rPr>
              <a:t>Seisiún</a:t>
            </a:r>
            <a:r>
              <a:rPr lang="en-IE" sz="1200" dirty="0" smtClean="0">
                <a:latin typeface="Century Gothic" panose="020B0502020202020204" pitchFamily="34" charset="0"/>
              </a:rPr>
              <a:t> </a:t>
            </a:r>
            <a:r>
              <a:rPr lang="en-IE" sz="1200" dirty="0" err="1" smtClean="0">
                <a:latin typeface="Century Gothic" panose="020B0502020202020204" pitchFamily="34" charset="0"/>
              </a:rPr>
              <a:t>Ceoil</a:t>
            </a:r>
            <a:r>
              <a:rPr lang="en-IE" sz="1200" dirty="0" smtClean="0">
                <a:latin typeface="Century Gothic" panose="020B0502020202020204" pitchFamily="34" charset="0"/>
              </a:rPr>
              <a:t> with children showcasing their fantastic musical abilities. We held our annual </a:t>
            </a:r>
            <a:r>
              <a:rPr lang="en-IE" sz="1200" dirty="0" err="1" smtClean="0">
                <a:latin typeface="Century Gothic" panose="020B0502020202020204" pitchFamily="34" charset="0"/>
              </a:rPr>
              <a:t>Ceoilchoirm</a:t>
            </a:r>
            <a:r>
              <a:rPr lang="en-IE" sz="1200" dirty="0" smtClean="0">
                <a:latin typeface="Century Gothic" panose="020B0502020202020204" pitchFamily="34" charset="0"/>
              </a:rPr>
              <a:t> </a:t>
            </a:r>
            <a:r>
              <a:rPr lang="en-IE" sz="1200" dirty="0" err="1" smtClean="0">
                <a:latin typeface="Century Gothic" panose="020B0502020202020204" pitchFamily="34" charset="0"/>
              </a:rPr>
              <a:t>Scoile</a:t>
            </a:r>
            <a:r>
              <a:rPr lang="en-IE" sz="1200" dirty="0" smtClean="0">
                <a:latin typeface="Century Gothic" panose="020B0502020202020204" pitchFamily="34" charset="0"/>
              </a:rPr>
              <a:t> where each class prefor</a:t>
            </a:r>
            <a:r>
              <a:rPr lang="en-IE" sz="1200" dirty="0" smtClean="0">
                <a:latin typeface="Century Gothic" panose="020B0502020202020204" pitchFamily="34" charset="0"/>
              </a:rPr>
              <a:t>med poems and songs as </a:t>
            </a:r>
            <a:r>
              <a:rPr lang="en-IE" sz="1200" dirty="0" err="1" smtClean="0">
                <a:latin typeface="Century Gothic" panose="020B0502020202020204" pitchFamily="34" charset="0"/>
              </a:rPr>
              <a:t>Gaeilge</a:t>
            </a:r>
            <a:r>
              <a:rPr lang="en-IE" sz="1200" dirty="0" smtClean="0">
                <a:latin typeface="Century Gothic" panose="020B0502020202020204" pitchFamily="34" charset="0"/>
              </a:rPr>
              <a:t>. This was a week was full of fun activities. We finished off the week with a wonderful </a:t>
            </a:r>
            <a:r>
              <a:rPr lang="en-IE" sz="1200" dirty="0" err="1" smtClean="0">
                <a:latin typeface="Century Gothic" panose="020B0502020202020204" pitchFamily="34" charset="0"/>
              </a:rPr>
              <a:t>Lá</a:t>
            </a:r>
            <a:r>
              <a:rPr lang="en-IE" sz="1200" dirty="0" smtClean="0">
                <a:latin typeface="Century Gothic" panose="020B0502020202020204" pitchFamily="34" charset="0"/>
              </a:rPr>
              <a:t> </a:t>
            </a:r>
            <a:r>
              <a:rPr lang="en-IE" sz="1200" dirty="0" err="1" smtClean="0">
                <a:latin typeface="Century Gothic" panose="020B0502020202020204" pitchFamily="34" charset="0"/>
              </a:rPr>
              <a:t>Glas</a:t>
            </a:r>
            <a:r>
              <a:rPr lang="en-IE" sz="1200" dirty="0" smtClean="0">
                <a:latin typeface="Century Gothic" panose="020B0502020202020204" pitchFamily="34" charset="0"/>
              </a:rPr>
              <a:t>.</a:t>
            </a:r>
            <a:endParaRPr lang="en-IE" sz="1200" dirty="0">
              <a:latin typeface="Century Gothic" panose="020B0502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0449" y="466295"/>
            <a:ext cx="899076" cy="92212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nvGraphicFramePr>
        <p:xfrm>
          <a:off x="4860411" y="2943747"/>
          <a:ext cx="2560320" cy="2438400"/>
        </p:xfrm>
        <a:graphic>
          <a:graphicData uri="http://schemas.openxmlformats.org/drawingml/2006/table">
            <a:tbl>
              <a:tblPr firstRow="1" bandRow="1">
                <a:tableStyleId>{2D5ABB26-0587-4C30-8999-92F81FD0307C}</a:tableStyleId>
              </a:tblPr>
              <a:tblGrid>
                <a:gridCol w="2560320"/>
              </a:tblGrid>
              <a:tr h="2295234">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panose="020B0604020202020204"/>
                        <a:buNone/>
                        <a:defRPr/>
                      </a:pPr>
                      <a:r>
                        <a:rPr lang="en-IE" sz="1400" b="0" i="0" u="none" strike="noStrike" cap="none"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Well done to 6</a:t>
                      </a:r>
                      <a:r>
                        <a:rPr lang="en-IE" sz="1400" b="0" i="0" u="none" strike="noStrike" cap="none" baseline="30000"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th</a:t>
                      </a:r>
                      <a:r>
                        <a:rPr lang="en-IE" sz="1400" b="0" i="0" u="none" strike="noStrike" cap="none"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 class for holding their service of Light and Pledge ceremony in the church. Huge</a:t>
                      </a:r>
                      <a:r>
                        <a:rPr lang="en-IE" sz="1400" b="0" i="0" u="none" strike="noStrike" cap="none" baseline="0"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 c</a:t>
                      </a:r>
                      <a:r>
                        <a:rPr lang="en-IE" sz="1400" b="0" i="0" u="none" strike="noStrike" cap="none"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ongratulations to all the 6</a:t>
                      </a:r>
                      <a:r>
                        <a:rPr lang="en-IE" sz="1400" b="0" i="0" u="none" strike="noStrike" cap="none" baseline="30000"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th</a:t>
                      </a:r>
                      <a:r>
                        <a:rPr lang="en-IE" sz="1400" b="0" i="0" u="none" strike="noStrike" cap="none"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 class pupils that celebrated their confirmation. Thank you to Mrs Duffy and Fr. </a:t>
                      </a:r>
                      <a:r>
                        <a:rPr lang="en-IE" sz="1400" b="0" i="0" u="none" strike="noStrike" cap="none" dirty="0" err="1"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McGinn</a:t>
                      </a:r>
                      <a:r>
                        <a:rPr lang="en-IE" sz="1400" b="0" i="0" u="none" strike="noStrike" cap="none" dirty="0" smtClean="0">
                          <a:solidFill>
                            <a:schemeClr val="tx1"/>
                          </a:solidFill>
                          <a:effectLst>
                            <a:outerShdw blurRad="38100" dist="19050" dir="2700000" algn="tl">
                              <a:schemeClr val="dk1">
                                <a:alpha val="40000"/>
                              </a:schemeClr>
                            </a:outerShdw>
                          </a:effectLst>
                          <a:latin typeface="Candara" panose="020E0502030303020204" pitchFamily="34" charset="0"/>
                          <a:ea typeface="+mn-ea"/>
                          <a:cs typeface="+mn-cs"/>
                          <a:sym typeface="Arial" panose="020B0604020202020204"/>
                        </a:rPr>
                        <a:t> for helping the children prepare so well for this special day.</a:t>
                      </a:r>
                      <a:endParaRPr lang="en-IE" sz="1400" b="0" i="0" u="none" strike="noStrike" cap="none" dirty="0" smtClean="0">
                        <a:solidFill>
                          <a:schemeClr val="tx1"/>
                        </a:solidFill>
                        <a:effectLst/>
                        <a:latin typeface="Candara" panose="020E0502030303020204" pitchFamily="34" charset="0"/>
                        <a:ea typeface="+mn-ea"/>
                        <a:cs typeface="+mn-cs"/>
                        <a:sym typeface="Arial" panose="020B0604020202020204"/>
                      </a:endParaRPr>
                    </a:p>
                    <a:p>
                      <a:endParaRPr lang="en-IE" sz="1400" b="1" strike="noStrike" cap="none" spc="0" dirty="0">
                        <a:ln w="10160">
                          <a:solidFill>
                            <a:schemeClr val="accent5"/>
                          </a:solidFill>
                          <a:prstDash val="solid"/>
                        </a:ln>
                        <a:solidFill>
                          <a:schemeClr val="tx1"/>
                        </a:solidFill>
                        <a:effectLst/>
                        <a:latin typeface="Candara" panose="020E0502030303020204" pitchFamily="34" charset="0"/>
                      </a:endParaRPr>
                    </a:p>
                  </a:txBody>
                  <a:tcPr/>
                </a:tc>
              </a:tr>
            </a:tbl>
          </a:graphicData>
        </a:graphic>
      </p:graphicFrame>
      <p:graphicFrame>
        <p:nvGraphicFramePr>
          <p:cNvPr id="4" name="Table 3"/>
          <p:cNvGraphicFramePr>
            <a:graphicFrameLocks noGrp="1"/>
          </p:cNvGraphicFramePr>
          <p:nvPr/>
        </p:nvGraphicFramePr>
        <p:xfrm>
          <a:off x="6141720" y="2044282"/>
          <a:ext cx="1630680" cy="370840"/>
        </p:xfrm>
        <a:graphic>
          <a:graphicData uri="http://schemas.openxmlformats.org/drawingml/2006/table">
            <a:tbl>
              <a:tblPr firstRow="1" bandRow="1">
                <a:tableStyleId>{2D5ABB26-0587-4C30-8999-92F81FD0307C}</a:tableStyleId>
              </a:tblPr>
              <a:tblGrid>
                <a:gridCol w="1630680"/>
              </a:tblGrid>
              <a:tr h="370840">
                <a:tc>
                  <a:txBody>
                    <a:bodyPr/>
                    <a:lstStyle/>
                    <a:p>
                      <a:r>
                        <a:rPr lang="en-IE" sz="1050" dirty="0" smtClean="0"/>
                        <a:t>Rang a </a:t>
                      </a:r>
                      <a:r>
                        <a:rPr lang="en-IE" sz="1050" dirty="0" err="1" smtClean="0"/>
                        <a:t>Ceathair</a:t>
                      </a:r>
                      <a:r>
                        <a:rPr lang="en-IE" sz="1050" dirty="0" smtClean="0"/>
                        <a:t>      </a:t>
                      </a:r>
                      <a:endParaRPr lang="en-IE" sz="105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2440</Words>
  <Application>WPS Slides</Application>
  <PresentationFormat>Custom</PresentationFormat>
  <Paragraphs>28</Paragraphs>
  <Slides>1</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vt:i4>
      </vt:variant>
    </vt:vector>
  </HeadingPairs>
  <TitlesOfParts>
    <vt:vector size="13" baseType="lpstr">
      <vt:lpstr>Arial</vt:lpstr>
      <vt:lpstr>SimSun</vt:lpstr>
      <vt:lpstr>Wingdings</vt:lpstr>
      <vt:lpstr>Arial</vt:lpstr>
      <vt:lpstr>Century Gothic</vt:lpstr>
      <vt:lpstr>KG Red Hands</vt:lpstr>
      <vt:lpstr>Segoe Print</vt:lpstr>
      <vt:lpstr>Candara</vt:lpstr>
      <vt:lpstr>Comic Sans MS</vt:lpstr>
      <vt:lpstr>Microsoft YaHei</vt:lpstr>
      <vt:lpstr>Arial Unicode MS</vt:lpstr>
      <vt:lpstr>Simple Light</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roisi</dc:creator>
  <cp:lastModifiedBy>Teacher</cp:lastModifiedBy>
  <cp:revision>28</cp:revision>
  <cp:lastPrinted>2025-04-09T14:01:00Z</cp:lastPrinted>
  <dcterms:created xsi:type="dcterms:W3CDTF">2025-04-10T11:01:56Z</dcterms:created>
  <dcterms:modified xsi:type="dcterms:W3CDTF">2025-04-10T11:02:58Z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EF43C17F3F1841269BC349BE4E2F0B19_13</vt:lpwstr>
  </property>
  <property fmtid="{D5CDD505-2E9C-101B-9397-08002B2CF9AE}" pid="3" name="KSOProductBuildVer">
    <vt:lpwstr>1033-12.2.0.20782</vt:lpwstr>
  </property>
</Properties>
</file>