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Lst>
  <p:sldSz cx="7772400" cy="100584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3"/>
  </p:normalViewPr>
  <p:slideViewPr>
    <p:cSldViewPr snapToGrid="0" snapToObjects="1">
      <p:cViewPr varScale="1">
        <p:scale>
          <a:sx n="50" d="100"/>
          <a:sy n="50" d="100"/>
        </p:scale>
        <p:origin x="21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B802DD-BA56-C84D-B30A-B6D258118D24}"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038B5-25B7-7A46-AC8F-F12539A8515C}" type="slidenum">
              <a:rPr lang="en-US" smtClean="0"/>
              <a:t>‹#›</a:t>
            </a:fld>
            <a:endParaRPr lang="en-US" dirty="0"/>
          </a:p>
        </p:txBody>
      </p:sp>
    </p:spTree>
    <p:extLst>
      <p:ext uri="{BB962C8B-B14F-4D97-AF65-F5344CB8AC3E}">
        <p14:creationId xmlns:p14="http://schemas.microsoft.com/office/powerpoint/2010/main" val="4937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802DD-BA56-C84D-B30A-B6D258118D24}"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038B5-25B7-7A46-AC8F-F12539A8515C}" type="slidenum">
              <a:rPr lang="en-US" smtClean="0"/>
              <a:t>‹#›</a:t>
            </a:fld>
            <a:endParaRPr lang="en-US" dirty="0"/>
          </a:p>
        </p:txBody>
      </p:sp>
    </p:spTree>
    <p:extLst>
      <p:ext uri="{BB962C8B-B14F-4D97-AF65-F5344CB8AC3E}">
        <p14:creationId xmlns:p14="http://schemas.microsoft.com/office/powerpoint/2010/main" val="173222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802DD-BA56-C84D-B30A-B6D258118D24}"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038B5-25B7-7A46-AC8F-F12539A8515C}" type="slidenum">
              <a:rPr lang="en-US" smtClean="0"/>
              <a:t>‹#›</a:t>
            </a:fld>
            <a:endParaRPr lang="en-US" dirty="0"/>
          </a:p>
        </p:txBody>
      </p:sp>
    </p:spTree>
    <p:extLst>
      <p:ext uri="{BB962C8B-B14F-4D97-AF65-F5344CB8AC3E}">
        <p14:creationId xmlns:p14="http://schemas.microsoft.com/office/powerpoint/2010/main" val="4583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802DD-BA56-C84D-B30A-B6D258118D24}"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038B5-25B7-7A46-AC8F-F12539A8515C}" type="slidenum">
              <a:rPr lang="en-US" smtClean="0"/>
              <a:t>‹#›</a:t>
            </a:fld>
            <a:endParaRPr lang="en-US" dirty="0"/>
          </a:p>
        </p:txBody>
      </p:sp>
    </p:spTree>
    <p:extLst>
      <p:ext uri="{BB962C8B-B14F-4D97-AF65-F5344CB8AC3E}">
        <p14:creationId xmlns:p14="http://schemas.microsoft.com/office/powerpoint/2010/main" val="87182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802DD-BA56-C84D-B30A-B6D258118D24}"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038B5-25B7-7A46-AC8F-F12539A8515C}" type="slidenum">
              <a:rPr lang="en-US" smtClean="0"/>
              <a:t>‹#›</a:t>
            </a:fld>
            <a:endParaRPr lang="en-US" dirty="0"/>
          </a:p>
        </p:txBody>
      </p:sp>
    </p:spTree>
    <p:extLst>
      <p:ext uri="{BB962C8B-B14F-4D97-AF65-F5344CB8AC3E}">
        <p14:creationId xmlns:p14="http://schemas.microsoft.com/office/powerpoint/2010/main" val="52000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B802DD-BA56-C84D-B30A-B6D258118D24}" type="datetimeFigureOut">
              <a:rPr lang="en-US" smtClean="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038B5-25B7-7A46-AC8F-F12539A8515C}" type="slidenum">
              <a:rPr lang="en-US" smtClean="0"/>
              <a:t>‹#›</a:t>
            </a:fld>
            <a:endParaRPr lang="en-US" dirty="0"/>
          </a:p>
        </p:txBody>
      </p:sp>
    </p:spTree>
    <p:extLst>
      <p:ext uri="{BB962C8B-B14F-4D97-AF65-F5344CB8AC3E}">
        <p14:creationId xmlns:p14="http://schemas.microsoft.com/office/powerpoint/2010/main" val="158633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B802DD-BA56-C84D-B30A-B6D258118D24}" type="datetimeFigureOut">
              <a:rPr lang="en-US" smtClean="0"/>
              <a:t>6/14/2023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0038B5-25B7-7A46-AC8F-F12539A8515C}" type="slidenum">
              <a:rPr lang="en-US" smtClean="0"/>
              <a:t>‹#›</a:t>
            </a:fld>
            <a:endParaRPr lang="en-US" dirty="0"/>
          </a:p>
        </p:txBody>
      </p:sp>
    </p:spTree>
    <p:extLst>
      <p:ext uri="{BB962C8B-B14F-4D97-AF65-F5344CB8AC3E}">
        <p14:creationId xmlns:p14="http://schemas.microsoft.com/office/powerpoint/2010/main" val="52992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B802DD-BA56-C84D-B30A-B6D258118D24}" type="datetimeFigureOut">
              <a:rPr lang="en-US" smtClean="0"/>
              <a:t>6/14/2023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0038B5-25B7-7A46-AC8F-F12539A8515C}" type="slidenum">
              <a:rPr lang="en-US" smtClean="0"/>
              <a:t>‹#›</a:t>
            </a:fld>
            <a:endParaRPr lang="en-US" dirty="0"/>
          </a:p>
        </p:txBody>
      </p:sp>
    </p:spTree>
    <p:extLst>
      <p:ext uri="{BB962C8B-B14F-4D97-AF65-F5344CB8AC3E}">
        <p14:creationId xmlns:p14="http://schemas.microsoft.com/office/powerpoint/2010/main" val="85890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802DD-BA56-C84D-B30A-B6D258118D24}" type="datetimeFigureOut">
              <a:rPr lang="en-US" smtClean="0"/>
              <a:t>6/14/2023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0038B5-25B7-7A46-AC8F-F12539A8515C}" type="slidenum">
              <a:rPr lang="en-US" smtClean="0"/>
              <a:t>‹#›</a:t>
            </a:fld>
            <a:endParaRPr lang="en-US" dirty="0"/>
          </a:p>
        </p:txBody>
      </p:sp>
    </p:spTree>
    <p:extLst>
      <p:ext uri="{BB962C8B-B14F-4D97-AF65-F5344CB8AC3E}">
        <p14:creationId xmlns:p14="http://schemas.microsoft.com/office/powerpoint/2010/main" val="29741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7B802DD-BA56-C84D-B30A-B6D258118D24}" type="datetimeFigureOut">
              <a:rPr lang="en-US" smtClean="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038B5-25B7-7A46-AC8F-F12539A8515C}" type="slidenum">
              <a:rPr lang="en-US" smtClean="0"/>
              <a:t>‹#›</a:t>
            </a:fld>
            <a:endParaRPr lang="en-US" dirty="0"/>
          </a:p>
        </p:txBody>
      </p:sp>
    </p:spTree>
    <p:extLst>
      <p:ext uri="{BB962C8B-B14F-4D97-AF65-F5344CB8AC3E}">
        <p14:creationId xmlns:p14="http://schemas.microsoft.com/office/powerpoint/2010/main" val="14127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Drag picture to placeholder or click icon to add</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7B802DD-BA56-C84D-B30A-B6D258118D24}" type="datetimeFigureOut">
              <a:rPr lang="en-US" smtClean="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038B5-25B7-7A46-AC8F-F12539A8515C}" type="slidenum">
              <a:rPr lang="en-US" smtClean="0"/>
              <a:t>‹#›</a:t>
            </a:fld>
            <a:endParaRPr lang="en-US" dirty="0"/>
          </a:p>
        </p:txBody>
      </p:sp>
    </p:spTree>
    <p:extLst>
      <p:ext uri="{BB962C8B-B14F-4D97-AF65-F5344CB8AC3E}">
        <p14:creationId xmlns:p14="http://schemas.microsoft.com/office/powerpoint/2010/main" val="69250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7B802DD-BA56-C84D-B30A-B6D258118D24}" type="datetimeFigureOut">
              <a:rPr lang="en-US" smtClean="0"/>
              <a:t>6/14/2023</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00038B5-25B7-7A46-AC8F-F12539A8515C}" type="slidenum">
              <a:rPr lang="en-US" smtClean="0"/>
              <a:t>‹#›</a:t>
            </a:fld>
            <a:endParaRPr lang="en-US" dirty="0"/>
          </a:p>
        </p:txBody>
      </p:sp>
    </p:spTree>
    <p:extLst>
      <p:ext uri="{BB962C8B-B14F-4D97-AF65-F5344CB8AC3E}">
        <p14:creationId xmlns:p14="http://schemas.microsoft.com/office/powerpoint/2010/main" val="1976653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hyperlink" Target="https://www.wisc-online.com/assetrepository/viewasset?id=10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 y="0"/>
            <a:ext cx="7770438" cy="10058400"/>
          </a:xfrm>
          <a:prstGeom prst="rect">
            <a:avLst/>
          </a:prstGeom>
          <a:ln>
            <a:noFill/>
          </a:ln>
          <a:effectLst>
            <a:softEdge rad="112500"/>
          </a:effectLst>
        </p:spPr>
      </p:pic>
      <p:sp>
        <p:nvSpPr>
          <p:cNvPr id="3" name="TextBox 2">
            <a:extLst>
              <a:ext uri="{FF2B5EF4-FFF2-40B4-BE49-F238E27FC236}">
                <a16:creationId xmlns:a16="http://schemas.microsoft.com/office/drawing/2014/main" id="{2F771C0B-D468-41D2-98C6-36CB5F512AE9}"/>
              </a:ext>
            </a:extLst>
          </p:cNvPr>
          <p:cNvSpPr txBox="1"/>
          <p:nvPr/>
        </p:nvSpPr>
        <p:spPr>
          <a:xfrm>
            <a:off x="1802674" y="927464"/>
            <a:ext cx="4976949" cy="584775"/>
          </a:xfrm>
          <a:prstGeom prst="rect">
            <a:avLst/>
          </a:prstGeom>
          <a:noFill/>
        </p:spPr>
        <p:txBody>
          <a:bodyPr wrap="square" rtlCol="0">
            <a:spAutoFit/>
          </a:bodyPr>
          <a:lstStyle/>
          <a:p>
            <a:r>
              <a:rPr lang="en-GB" sz="3200" dirty="0">
                <a:solidFill>
                  <a:srgbClr val="FF0000"/>
                </a:solidFill>
                <a:latin typeface="Comic Sans MS" panose="030F0702030302020204" pitchFamily="66" charset="0"/>
              </a:rPr>
              <a:t>The </a:t>
            </a:r>
            <a:r>
              <a:rPr lang="en-GB" sz="3200" dirty="0" smtClean="0">
                <a:solidFill>
                  <a:srgbClr val="FF0000"/>
                </a:solidFill>
                <a:latin typeface="Comic Sans MS" panose="030F0702030302020204" pitchFamily="66" charset="0"/>
              </a:rPr>
              <a:t>May  </a:t>
            </a:r>
            <a:r>
              <a:rPr lang="en-GB" sz="3200" dirty="0">
                <a:solidFill>
                  <a:srgbClr val="FF0000"/>
                </a:solidFill>
                <a:latin typeface="Comic Sans MS" panose="030F0702030302020204" pitchFamily="66" charset="0"/>
              </a:rPr>
              <a:t>Times</a:t>
            </a:r>
            <a:endParaRPr lang="en-IE" sz="3200"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C69CAF49-47A0-4431-B05D-829AC45B2A2D}"/>
              </a:ext>
            </a:extLst>
          </p:cNvPr>
          <p:cNvSpPr txBox="1"/>
          <p:nvPr/>
        </p:nvSpPr>
        <p:spPr>
          <a:xfrm>
            <a:off x="5345973" y="2279303"/>
            <a:ext cx="1907176" cy="369332"/>
          </a:xfrm>
          <a:prstGeom prst="rect">
            <a:avLst/>
          </a:prstGeom>
          <a:noFill/>
        </p:spPr>
        <p:txBody>
          <a:bodyPr wrap="square" rtlCol="0">
            <a:spAutoFit/>
          </a:bodyPr>
          <a:lstStyle/>
          <a:p>
            <a:pPr algn="ctr"/>
            <a:r>
              <a:rPr lang="en-GB" dirty="0" smtClean="0">
                <a:solidFill>
                  <a:srgbClr val="FF0000"/>
                </a:solidFill>
                <a:latin typeface="Comic Sans MS" panose="030F0702030302020204" pitchFamily="66" charset="0"/>
              </a:rPr>
              <a:t>In My Shoes</a:t>
            </a:r>
          </a:p>
        </p:txBody>
      </p:sp>
      <p:sp>
        <p:nvSpPr>
          <p:cNvPr id="13" name="TextBox 12">
            <a:extLst>
              <a:ext uri="{FF2B5EF4-FFF2-40B4-BE49-F238E27FC236}">
                <a16:creationId xmlns:a16="http://schemas.microsoft.com/office/drawing/2014/main" id="{13C3C770-345B-44D5-A661-6750FCDE38BF}"/>
              </a:ext>
            </a:extLst>
          </p:cNvPr>
          <p:cNvSpPr txBox="1"/>
          <p:nvPr/>
        </p:nvSpPr>
        <p:spPr>
          <a:xfrm>
            <a:off x="306978" y="5660505"/>
            <a:ext cx="2259874" cy="4431983"/>
          </a:xfrm>
          <a:prstGeom prst="rect">
            <a:avLst/>
          </a:prstGeom>
          <a:noFill/>
        </p:spPr>
        <p:txBody>
          <a:bodyPr wrap="square" rtlCol="0">
            <a:spAutoFit/>
          </a:bodyPr>
          <a:lstStyle/>
          <a:p>
            <a:pPr algn="ctr"/>
            <a:r>
              <a:rPr lang="en-GB" sz="1600" b="1" dirty="0" smtClean="0">
                <a:solidFill>
                  <a:srgbClr val="00B050"/>
                </a:solidFill>
                <a:latin typeface="Comic Sans MS" panose="030F0702030302020204" pitchFamily="66" charset="0"/>
              </a:rPr>
              <a:t>Green Schools </a:t>
            </a:r>
          </a:p>
          <a:p>
            <a:pPr algn="just"/>
            <a:r>
              <a:rPr lang="en-GB" sz="1100" dirty="0"/>
              <a:t>On the 24th of May 2023 Zach, Kayla, Mrs Murphy and Mrs Woods travelled to City North Hotel </a:t>
            </a:r>
            <a:r>
              <a:rPr lang="en-GB" sz="1100" dirty="0" smtClean="0"/>
              <a:t>Gormanstown</a:t>
            </a:r>
            <a:r>
              <a:rPr lang="en-GB" sz="1100" dirty="0"/>
              <a:t>, Co. Meath with lots of other schools to obtain the green flag </a:t>
            </a:r>
            <a:r>
              <a:rPr lang="en-GB" sz="1100"/>
              <a:t>for </a:t>
            </a:r>
            <a:r>
              <a:rPr lang="en-GB" sz="1100" smtClean="0"/>
              <a:t>our </a:t>
            </a:r>
            <a:r>
              <a:rPr lang="en-GB" sz="1100" dirty="0"/>
              <a:t>school. There were schools from all over Ireland taking part. Scoil Éanna was in the travel category. To get the green flag our school took part in things like W.O.W day (Walk on Wednesday) and we also walked to school for ten days. For each of these days Dovydas and Jonathan recorded  the results from each classroom to see who carpooled, walked, cycled or </a:t>
            </a:r>
            <a:r>
              <a:rPr lang="en-GB" sz="1100" dirty="0" smtClean="0"/>
              <a:t>travelled </a:t>
            </a:r>
            <a:r>
              <a:rPr lang="en-GB" sz="1100" dirty="0"/>
              <a:t>by bus to </a:t>
            </a:r>
            <a:r>
              <a:rPr lang="en-GB" sz="1100" dirty="0" smtClean="0"/>
              <a:t>school.  </a:t>
            </a:r>
            <a:r>
              <a:rPr lang="en-GB" sz="1100" dirty="0"/>
              <a:t>Then Mrs </a:t>
            </a:r>
            <a:r>
              <a:rPr lang="en-GB" sz="1100" dirty="0" smtClean="0"/>
              <a:t>Woods rewarded </a:t>
            </a:r>
            <a:r>
              <a:rPr lang="en-GB" sz="1100" dirty="0"/>
              <a:t>each pupil </a:t>
            </a:r>
            <a:r>
              <a:rPr lang="en-GB" sz="1100" dirty="0" smtClean="0"/>
              <a:t>a pencil </a:t>
            </a:r>
            <a:r>
              <a:rPr lang="en-GB" sz="1100" dirty="0"/>
              <a:t>for their efforts. </a:t>
            </a:r>
            <a:r>
              <a:rPr lang="en-GB" sz="1100" dirty="0" smtClean="0"/>
              <a:t>Well </a:t>
            </a:r>
            <a:r>
              <a:rPr lang="en-GB" sz="1100" dirty="0"/>
              <a:t>done to all the </a:t>
            </a:r>
            <a:r>
              <a:rPr lang="en-GB" sz="1100" dirty="0" smtClean="0"/>
              <a:t>pupils </a:t>
            </a:r>
            <a:r>
              <a:rPr lang="en-GB" sz="1100" dirty="0"/>
              <a:t>in Scoil É</a:t>
            </a:r>
            <a:r>
              <a:rPr lang="en-GB" sz="1100" dirty="0" smtClean="0"/>
              <a:t>anna for </a:t>
            </a:r>
            <a:r>
              <a:rPr lang="en-GB" sz="1100" dirty="0"/>
              <a:t>taking part. </a:t>
            </a:r>
          </a:p>
          <a:p>
            <a:pPr algn="just"/>
            <a:r>
              <a:rPr lang="en-GB" sz="1200" dirty="0" smtClean="0"/>
              <a:t> </a:t>
            </a:r>
            <a:r>
              <a:rPr lang="en-IE" sz="1200" dirty="0"/>
              <a:t/>
            </a:r>
            <a:br>
              <a:rPr lang="en-IE" sz="1200" dirty="0"/>
            </a:br>
            <a:endParaRPr lang="en-IE" sz="1200" dirty="0">
              <a:latin typeface="Comic Sans MS" panose="030F0702030302020204" pitchFamily="66" charset="0"/>
            </a:endParaRPr>
          </a:p>
        </p:txBody>
      </p:sp>
      <p:sp>
        <p:nvSpPr>
          <p:cNvPr id="16" name="TextBox 15">
            <a:extLst>
              <a:ext uri="{FF2B5EF4-FFF2-40B4-BE49-F238E27FC236}">
                <a16:creationId xmlns:a16="http://schemas.microsoft.com/office/drawing/2014/main" id="{09ABE429-252A-48F1-8D3C-C3C7DE7956F3}"/>
              </a:ext>
            </a:extLst>
          </p:cNvPr>
          <p:cNvSpPr txBox="1"/>
          <p:nvPr/>
        </p:nvSpPr>
        <p:spPr>
          <a:xfrm>
            <a:off x="2638697" y="5664773"/>
            <a:ext cx="2495006" cy="4124206"/>
          </a:xfrm>
          <a:prstGeom prst="rect">
            <a:avLst/>
          </a:prstGeom>
          <a:noFill/>
        </p:spPr>
        <p:txBody>
          <a:bodyPr wrap="square" rtlCol="0">
            <a:spAutoFit/>
          </a:bodyPr>
          <a:lstStyle/>
          <a:p>
            <a:pPr algn="ctr"/>
            <a:r>
              <a:rPr lang="en-IE" sz="1700" b="1" dirty="0" smtClean="0">
                <a:solidFill>
                  <a:srgbClr val="FF0000"/>
                </a:solidFill>
              </a:rPr>
              <a:t>Girls’ GAA</a:t>
            </a:r>
          </a:p>
          <a:p>
            <a:pPr lvl="0" algn="just"/>
            <a:r>
              <a:rPr lang="en-GB" sz="1200" dirty="0">
                <a:solidFill>
                  <a:prstClr val="black"/>
                </a:solidFill>
              </a:rPr>
              <a:t>A big well done to all the girls from 5th and 6th class who participated in the Cumann na mBunscol Gaelic football league. </a:t>
            </a:r>
            <a:r>
              <a:rPr lang="en-GB" sz="1200" dirty="0" smtClean="0">
                <a:solidFill>
                  <a:prstClr val="black"/>
                </a:solidFill>
              </a:rPr>
              <a:t>They </a:t>
            </a:r>
            <a:r>
              <a:rPr lang="en-GB" sz="1200" dirty="0">
                <a:solidFill>
                  <a:prstClr val="black"/>
                </a:solidFill>
              </a:rPr>
              <a:t>played Urbleshanny, Annyalla, Clontibret and Edenmore. Unfortunately they didn't make it to the final but they all had great fun. A</a:t>
            </a:r>
            <a:r>
              <a:rPr lang="en-GB" sz="1200" dirty="0" smtClean="0">
                <a:solidFill>
                  <a:prstClr val="black"/>
                </a:solidFill>
              </a:rPr>
              <a:t>lso </a:t>
            </a:r>
            <a:r>
              <a:rPr lang="en-GB" sz="1200" dirty="0">
                <a:solidFill>
                  <a:prstClr val="black"/>
                </a:solidFill>
              </a:rPr>
              <a:t>a big thank you to Mrs Duffy and Ann for taking </a:t>
            </a:r>
            <a:r>
              <a:rPr lang="en-GB" sz="1200" dirty="0" smtClean="0">
                <a:solidFill>
                  <a:prstClr val="black"/>
                </a:solidFill>
              </a:rPr>
              <a:t>the girls </a:t>
            </a:r>
            <a:r>
              <a:rPr lang="en-GB" sz="1200" dirty="0">
                <a:solidFill>
                  <a:prstClr val="black"/>
                </a:solidFill>
              </a:rPr>
              <a:t>to all the games and supporting us too.</a:t>
            </a:r>
          </a:p>
          <a:p>
            <a:pPr lvl="0" algn="just"/>
            <a:r>
              <a:rPr lang="en-GB" sz="1200" dirty="0">
                <a:solidFill>
                  <a:prstClr val="black"/>
                </a:solidFill>
              </a:rPr>
              <a:t>Team- Kellie Duffy, Kayla Rutledge, Ellie Mulligan, Ellie Mc Connon, Orla Mc Adam, </a:t>
            </a:r>
            <a:r>
              <a:rPr lang="en-GB" sz="1200" dirty="0" smtClean="0">
                <a:solidFill>
                  <a:prstClr val="black"/>
                </a:solidFill>
              </a:rPr>
              <a:t>Geraldine </a:t>
            </a:r>
            <a:r>
              <a:rPr lang="en-GB" sz="1200" dirty="0">
                <a:solidFill>
                  <a:prstClr val="black"/>
                </a:solidFill>
              </a:rPr>
              <a:t>Forde, </a:t>
            </a:r>
            <a:endParaRPr lang="en-GB" sz="1200" dirty="0" smtClean="0">
              <a:solidFill>
                <a:prstClr val="black"/>
              </a:solidFill>
            </a:endParaRPr>
          </a:p>
          <a:p>
            <a:pPr lvl="0" algn="just"/>
            <a:r>
              <a:rPr lang="en-GB" sz="1200" dirty="0" smtClean="0">
                <a:solidFill>
                  <a:prstClr val="black"/>
                </a:solidFill>
              </a:rPr>
              <a:t>Ciara </a:t>
            </a:r>
            <a:r>
              <a:rPr lang="en-GB" sz="1200" dirty="0">
                <a:solidFill>
                  <a:prstClr val="black"/>
                </a:solidFill>
              </a:rPr>
              <a:t>Macklin, </a:t>
            </a:r>
            <a:endParaRPr lang="en-GB" sz="1200" dirty="0" smtClean="0">
              <a:solidFill>
                <a:prstClr val="black"/>
              </a:solidFill>
            </a:endParaRPr>
          </a:p>
          <a:p>
            <a:pPr lvl="0" algn="just"/>
            <a:r>
              <a:rPr lang="en-GB" sz="1200" dirty="0" smtClean="0">
                <a:solidFill>
                  <a:prstClr val="black"/>
                </a:solidFill>
              </a:rPr>
              <a:t>Alicia </a:t>
            </a:r>
            <a:r>
              <a:rPr lang="en-GB" sz="1200" dirty="0">
                <a:solidFill>
                  <a:prstClr val="black"/>
                </a:solidFill>
              </a:rPr>
              <a:t>Duffy, Sophie </a:t>
            </a:r>
            <a:r>
              <a:rPr lang="en-GB" sz="1200" dirty="0" smtClean="0">
                <a:solidFill>
                  <a:prstClr val="black"/>
                </a:solidFill>
              </a:rPr>
              <a:t>Duffy,</a:t>
            </a:r>
          </a:p>
          <a:p>
            <a:pPr lvl="0" algn="just"/>
            <a:r>
              <a:rPr lang="en-GB" sz="1200" dirty="0" smtClean="0">
                <a:solidFill>
                  <a:prstClr val="black"/>
                </a:solidFill>
              </a:rPr>
              <a:t>Bethany </a:t>
            </a:r>
            <a:r>
              <a:rPr lang="en-GB" sz="1200" dirty="0">
                <a:solidFill>
                  <a:prstClr val="black"/>
                </a:solidFill>
              </a:rPr>
              <a:t>Smyth, </a:t>
            </a:r>
            <a:endParaRPr lang="en-GB" sz="1200" dirty="0" smtClean="0">
              <a:solidFill>
                <a:prstClr val="black"/>
              </a:solidFill>
            </a:endParaRPr>
          </a:p>
          <a:p>
            <a:pPr lvl="0" algn="just"/>
            <a:r>
              <a:rPr lang="en-GB" sz="1200" dirty="0" smtClean="0">
                <a:solidFill>
                  <a:prstClr val="black"/>
                </a:solidFill>
              </a:rPr>
              <a:t>Amanda J </a:t>
            </a:r>
            <a:r>
              <a:rPr lang="en-GB" sz="1200" dirty="0">
                <a:solidFill>
                  <a:prstClr val="black"/>
                </a:solidFill>
              </a:rPr>
              <a:t>Brady, </a:t>
            </a:r>
            <a:endParaRPr lang="en-GB" sz="1200" dirty="0" smtClean="0">
              <a:solidFill>
                <a:prstClr val="black"/>
              </a:solidFill>
            </a:endParaRPr>
          </a:p>
          <a:p>
            <a:pPr lvl="0" algn="just"/>
            <a:r>
              <a:rPr lang="en-GB" sz="1200" dirty="0" smtClean="0">
                <a:solidFill>
                  <a:prstClr val="black"/>
                </a:solidFill>
              </a:rPr>
              <a:t>Samaya </a:t>
            </a:r>
            <a:r>
              <a:rPr lang="en-GB" sz="1200" dirty="0">
                <a:solidFill>
                  <a:prstClr val="black"/>
                </a:solidFill>
              </a:rPr>
              <a:t>Abdulhamid.</a:t>
            </a:r>
          </a:p>
          <a:p>
            <a:pPr algn="ctr"/>
            <a:endParaRPr lang="en-IE" sz="1700" b="1" dirty="0">
              <a:solidFill>
                <a:srgbClr val="FF0000"/>
              </a:solidFill>
            </a:endParaRPr>
          </a:p>
        </p:txBody>
      </p:sp>
      <p:sp>
        <p:nvSpPr>
          <p:cNvPr id="17" name="TextBox 16">
            <a:extLst>
              <a:ext uri="{FF2B5EF4-FFF2-40B4-BE49-F238E27FC236}">
                <a16:creationId xmlns:a16="http://schemas.microsoft.com/office/drawing/2014/main" id="{C4C600D6-1B23-4893-8579-3945936E9AB0}"/>
              </a:ext>
            </a:extLst>
          </p:cNvPr>
          <p:cNvSpPr txBox="1"/>
          <p:nvPr/>
        </p:nvSpPr>
        <p:spPr>
          <a:xfrm>
            <a:off x="2847704" y="2063931"/>
            <a:ext cx="1384662" cy="646331"/>
          </a:xfrm>
          <a:prstGeom prst="rect">
            <a:avLst/>
          </a:prstGeom>
          <a:noFill/>
        </p:spPr>
        <p:txBody>
          <a:bodyPr wrap="square" rtlCol="0">
            <a:spAutoFit/>
          </a:bodyPr>
          <a:lstStyle/>
          <a:p>
            <a:pPr algn="ctr"/>
            <a:r>
              <a:rPr lang="en-GB" dirty="0"/>
              <a:t>Adventure Awaits</a:t>
            </a:r>
            <a:endParaRPr lang="en-IE" dirty="0"/>
          </a:p>
        </p:txBody>
      </p:sp>
      <p:sp>
        <p:nvSpPr>
          <p:cNvPr id="18" name="TextBox 17">
            <a:extLst>
              <a:ext uri="{FF2B5EF4-FFF2-40B4-BE49-F238E27FC236}">
                <a16:creationId xmlns:a16="http://schemas.microsoft.com/office/drawing/2014/main" id="{B134BD43-A767-45AF-B8A3-1C8728AB101E}"/>
              </a:ext>
            </a:extLst>
          </p:cNvPr>
          <p:cNvSpPr txBox="1"/>
          <p:nvPr/>
        </p:nvSpPr>
        <p:spPr>
          <a:xfrm>
            <a:off x="2121733" y="210885"/>
            <a:ext cx="3526972" cy="707886"/>
          </a:xfrm>
          <a:prstGeom prst="rect">
            <a:avLst/>
          </a:prstGeom>
          <a:noFill/>
        </p:spPr>
        <p:txBody>
          <a:bodyPr wrap="square" rtlCol="0">
            <a:spAutoFit/>
          </a:bodyPr>
          <a:lstStyle/>
          <a:p>
            <a:pPr algn="ctr"/>
            <a:r>
              <a:rPr lang="en-GB" sz="4000" b="1" dirty="0"/>
              <a:t>Scoil Éanna</a:t>
            </a:r>
            <a:endParaRPr lang="en-IE" sz="4000" b="1" dirty="0"/>
          </a:p>
        </p:txBody>
      </p:sp>
      <p:sp>
        <p:nvSpPr>
          <p:cNvPr id="10" name="Rectangle 9"/>
          <p:cNvSpPr/>
          <p:nvPr/>
        </p:nvSpPr>
        <p:spPr>
          <a:xfrm>
            <a:off x="5205547" y="2710262"/>
            <a:ext cx="2188029" cy="6001643"/>
          </a:xfrm>
          <a:prstGeom prst="rect">
            <a:avLst/>
          </a:prstGeom>
        </p:spPr>
        <p:txBody>
          <a:bodyPr wrap="square">
            <a:spAutoFit/>
          </a:bodyPr>
          <a:lstStyle/>
          <a:p>
            <a:pPr algn="just"/>
            <a:r>
              <a:rPr lang="en-GB" sz="1100" dirty="0">
                <a:solidFill>
                  <a:srgbClr val="000000"/>
                </a:solidFill>
              </a:rPr>
              <a:t>Our </a:t>
            </a:r>
            <a:r>
              <a:rPr lang="en-GB" sz="1100" dirty="0" smtClean="0">
                <a:solidFill>
                  <a:srgbClr val="000000"/>
                </a:solidFill>
              </a:rPr>
              <a:t>Student Council </a:t>
            </a:r>
            <a:r>
              <a:rPr lang="en-GB" sz="1100" dirty="0">
                <a:solidFill>
                  <a:srgbClr val="000000"/>
                </a:solidFill>
              </a:rPr>
              <a:t>did a shoe appeal for people in </a:t>
            </a:r>
            <a:r>
              <a:rPr lang="en-GB" sz="1100" dirty="0" smtClean="0">
                <a:solidFill>
                  <a:srgbClr val="000000"/>
                </a:solidFill>
              </a:rPr>
              <a:t>African </a:t>
            </a:r>
            <a:r>
              <a:rPr lang="en-GB" sz="1100" dirty="0">
                <a:solidFill>
                  <a:srgbClr val="000000"/>
                </a:solidFill>
              </a:rPr>
              <a:t>townships. Altogether they collected 102 pairs of </a:t>
            </a:r>
            <a:r>
              <a:rPr lang="en-GB" sz="1100" dirty="0" smtClean="0">
                <a:solidFill>
                  <a:srgbClr val="000000"/>
                </a:solidFill>
              </a:rPr>
              <a:t>shoes. </a:t>
            </a:r>
            <a:r>
              <a:rPr lang="en-GB" sz="1100" dirty="0">
                <a:solidFill>
                  <a:srgbClr val="000000"/>
                </a:solidFill>
              </a:rPr>
              <a:t>T</a:t>
            </a:r>
            <a:r>
              <a:rPr lang="en-GB" sz="1100" dirty="0" smtClean="0">
                <a:solidFill>
                  <a:srgbClr val="000000"/>
                </a:solidFill>
              </a:rPr>
              <a:t>hey </a:t>
            </a:r>
            <a:r>
              <a:rPr lang="en-GB" sz="1100" dirty="0">
                <a:solidFill>
                  <a:srgbClr val="000000"/>
                </a:solidFill>
              </a:rPr>
              <a:t>collected 2nd hand rugby boots, football boots and old sneakers. We are thankful to all the children and parents for donating their shoes that don't fit </a:t>
            </a:r>
            <a:r>
              <a:rPr lang="en-GB" sz="1100" dirty="0" smtClean="0">
                <a:solidFill>
                  <a:srgbClr val="000000"/>
                </a:solidFill>
              </a:rPr>
              <a:t>them.</a:t>
            </a:r>
          </a:p>
          <a:p>
            <a:pPr algn="ctr"/>
            <a:r>
              <a:rPr lang="en-GB" sz="1600" dirty="0" smtClean="0">
                <a:solidFill>
                  <a:srgbClr val="FF0000"/>
                </a:solidFill>
              </a:rPr>
              <a:t>Girls’ Soccer</a:t>
            </a:r>
          </a:p>
          <a:p>
            <a:pPr algn="just"/>
            <a:r>
              <a:rPr lang="en-GB" sz="1100" dirty="0">
                <a:solidFill>
                  <a:srgbClr val="000000"/>
                </a:solidFill>
              </a:rPr>
              <a:t>Well done to all the girls from 5th and 6th who participated in the girls soccer 5 a side in Gortakeegan. It was on Monday the 9th of May. They were against Gaelscoil </a:t>
            </a:r>
            <a:r>
              <a:rPr lang="en-GB" sz="1100" dirty="0" smtClean="0">
                <a:solidFill>
                  <a:srgbClr val="000000"/>
                </a:solidFill>
              </a:rPr>
              <a:t>Ulltain, Blayney Convent </a:t>
            </a:r>
            <a:r>
              <a:rPr lang="en-GB" sz="1100" dirty="0">
                <a:solidFill>
                  <a:srgbClr val="000000"/>
                </a:solidFill>
              </a:rPr>
              <a:t>and </a:t>
            </a:r>
            <a:r>
              <a:rPr lang="en-GB" sz="1100" dirty="0" smtClean="0">
                <a:solidFill>
                  <a:srgbClr val="000000"/>
                </a:solidFill>
              </a:rPr>
              <a:t>Loughmourne.</a:t>
            </a:r>
          </a:p>
          <a:p>
            <a:pPr algn="ctr"/>
            <a:r>
              <a:rPr lang="en-GB" sz="1600" dirty="0" smtClean="0">
                <a:solidFill>
                  <a:srgbClr val="00B050"/>
                </a:solidFill>
              </a:rPr>
              <a:t>Boys’ Soccer</a:t>
            </a:r>
            <a:endParaRPr lang="en-GB" sz="1600" dirty="0">
              <a:solidFill>
                <a:srgbClr val="00B050"/>
              </a:solidFill>
            </a:endParaRPr>
          </a:p>
          <a:p>
            <a:pPr algn="just"/>
            <a:r>
              <a:rPr lang="en-GB" sz="1100" dirty="0" smtClean="0"/>
              <a:t>The </a:t>
            </a:r>
            <a:r>
              <a:rPr lang="en-GB" sz="1100" dirty="0"/>
              <a:t>Scoil Éanna boys soccer team played at Monaghan United F.C. stadium in Gortakeegan on Thursday the 20th of April. Scoil Éanna  drew to </a:t>
            </a:r>
            <a:r>
              <a:rPr lang="en-GB" sz="1100" dirty="0" smtClean="0"/>
              <a:t>Edenmore </a:t>
            </a:r>
            <a:r>
              <a:rPr lang="en-GB" sz="1100" dirty="0"/>
              <a:t>on a scoreline of 3-3. Another draw followed to Corduff on a scoreline of 2-2. The boys beat The Model School by 5 goals, final score 5-0. Scoil Éanna  then beat Killanny 7-0. The team managed to stay unbeaten but ultimately came second place on the table by 2 points to leaders Corduff. Overall it was a great day for the </a:t>
            </a:r>
            <a:r>
              <a:rPr lang="en-GB" sz="1100" dirty="0" smtClean="0"/>
              <a:t>school team. </a:t>
            </a:r>
            <a:endParaRPr lang="en-IE" sz="1100"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728" y="8662980"/>
            <a:ext cx="2188029" cy="1125999"/>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77" y="1744717"/>
            <a:ext cx="4826725" cy="3807303"/>
          </a:xfrm>
          <a:prstGeom prst="rect">
            <a:avLst/>
          </a:prstGeom>
        </p:spPr>
      </p:pic>
    </p:spTree>
    <p:extLst>
      <p:ext uri="{BB962C8B-B14F-4D97-AF65-F5344CB8AC3E}">
        <p14:creationId xmlns:p14="http://schemas.microsoft.com/office/powerpoint/2010/main" val="156580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 y="104503"/>
            <a:ext cx="7770438" cy="10058400"/>
          </a:xfrm>
          <a:prstGeom prst="rect">
            <a:avLst/>
          </a:prstGeom>
        </p:spPr>
      </p:pic>
      <p:sp>
        <p:nvSpPr>
          <p:cNvPr id="7" name="TextBox 6">
            <a:extLst>
              <a:ext uri="{FF2B5EF4-FFF2-40B4-BE49-F238E27FC236}">
                <a16:creationId xmlns:a16="http://schemas.microsoft.com/office/drawing/2014/main" id="{7ACCAC48-E7B5-4D2F-94DC-F25BBA3581FD}"/>
              </a:ext>
            </a:extLst>
          </p:cNvPr>
          <p:cNvSpPr txBox="1"/>
          <p:nvPr/>
        </p:nvSpPr>
        <p:spPr>
          <a:xfrm>
            <a:off x="2676469" y="7573989"/>
            <a:ext cx="2390502" cy="2893100"/>
          </a:xfrm>
          <a:prstGeom prst="rect">
            <a:avLst/>
          </a:prstGeom>
          <a:noFill/>
        </p:spPr>
        <p:txBody>
          <a:bodyPr wrap="square" rtlCol="0">
            <a:spAutoFit/>
          </a:bodyPr>
          <a:lstStyle/>
          <a:p>
            <a:pPr algn="ctr"/>
            <a:r>
              <a:rPr lang="en-GB" b="1" dirty="0"/>
              <a:t> </a:t>
            </a:r>
            <a:r>
              <a:rPr lang="en-GB" dirty="0">
                <a:solidFill>
                  <a:srgbClr val="FF0000"/>
                </a:solidFill>
                <a:latin typeface="Arial" panose="020B0604020202020204" pitchFamily="34" charset="0"/>
              </a:rPr>
              <a:t>Junior Achievement</a:t>
            </a:r>
            <a:endParaRPr lang="en-GB" dirty="0"/>
          </a:p>
          <a:p>
            <a:pPr algn="just"/>
            <a:r>
              <a:rPr lang="en-GB" sz="1200" dirty="0">
                <a:solidFill>
                  <a:srgbClr val="000000"/>
                </a:solidFill>
              </a:rPr>
              <a:t>5th class are taking part in </a:t>
            </a:r>
            <a:r>
              <a:rPr lang="en-GB" sz="1200" dirty="0" smtClean="0">
                <a:solidFill>
                  <a:srgbClr val="000000"/>
                </a:solidFill>
              </a:rPr>
              <a:t>Junior Achievement .</a:t>
            </a:r>
            <a:r>
              <a:rPr lang="en-GB" sz="1200" dirty="0" smtClean="0"/>
              <a:t> </a:t>
            </a:r>
            <a:r>
              <a:rPr lang="en-GB" sz="1200" dirty="0" smtClean="0">
                <a:solidFill>
                  <a:srgbClr val="000000"/>
                </a:solidFill>
              </a:rPr>
              <a:t>This </a:t>
            </a:r>
            <a:r>
              <a:rPr lang="en-GB" sz="1200" dirty="0">
                <a:solidFill>
                  <a:srgbClr val="000000"/>
                </a:solidFill>
              </a:rPr>
              <a:t>a project where volunteers from local companies come to teach classes about STEAM. STEAM is 5 subjects </a:t>
            </a:r>
            <a:r>
              <a:rPr lang="en-GB" sz="1200" dirty="0" smtClean="0">
                <a:solidFill>
                  <a:srgbClr val="000000"/>
                </a:solidFill>
              </a:rPr>
              <a:t>namely science</a:t>
            </a:r>
            <a:r>
              <a:rPr lang="en-GB" sz="1200" dirty="0">
                <a:solidFill>
                  <a:srgbClr val="000000"/>
                </a:solidFill>
              </a:rPr>
              <a:t>, technology, engineering, art and maths. A volunteer and past pupil from Combilift called Aoife Duffy is coming in to teach fifth class. </a:t>
            </a:r>
            <a:endParaRPr lang="en-GB" sz="1200" dirty="0"/>
          </a:p>
          <a:p>
            <a:r>
              <a:rPr lang="en-GB" sz="1200" dirty="0"/>
              <a:t/>
            </a:r>
            <a:br>
              <a:rPr lang="en-GB" sz="1200" dirty="0"/>
            </a:br>
            <a:r>
              <a:rPr lang="en-GB" sz="1600" dirty="0" smtClean="0"/>
              <a:t/>
            </a:r>
            <a:br>
              <a:rPr lang="en-GB" sz="1600" dirty="0" smtClean="0"/>
            </a:br>
            <a:endParaRPr lang="en-IE" sz="1600"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C8ADC9FF-3C62-46AE-AC0F-86718F9FF50A}"/>
              </a:ext>
            </a:extLst>
          </p:cNvPr>
          <p:cNvSpPr txBox="1"/>
          <p:nvPr/>
        </p:nvSpPr>
        <p:spPr>
          <a:xfrm>
            <a:off x="5081451" y="1254034"/>
            <a:ext cx="2390502" cy="6986528"/>
          </a:xfrm>
          <a:prstGeom prst="rect">
            <a:avLst/>
          </a:prstGeom>
          <a:noFill/>
        </p:spPr>
        <p:txBody>
          <a:bodyPr wrap="square" rtlCol="0">
            <a:spAutoFit/>
          </a:bodyPr>
          <a:lstStyle/>
          <a:p>
            <a:pPr algn="ctr"/>
            <a:r>
              <a:rPr lang="en-IE" sz="1600" u="sng" dirty="0" smtClean="0">
                <a:solidFill>
                  <a:srgbClr val="FF0000"/>
                </a:solidFill>
                <a:latin typeface="Comic Sans MS" panose="030F0702030302020204" pitchFamily="66" charset="0"/>
              </a:rPr>
              <a:t>May</a:t>
            </a:r>
          </a:p>
          <a:p>
            <a:pPr algn="ctr"/>
            <a:r>
              <a:rPr lang="en-IE" sz="1600" u="sng" dirty="0" smtClean="0">
                <a:solidFill>
                  <a:srgbClr val="FF0000"/>
                </a:solidFill>
                <a:latin typeface="Comic Sans MS" panose="030F0702030302020204" pitchFamily="66" charset="0"/>
              </a:rPr>
              <a:t>Dalta na Coicíse</a:t>
            </a:r>
          </a:p>
          <a:p>
            <a:pPr algn="ctr"/>
            <a:r>
              <a:rPr lang="en-IE" sz="1300" dirty="0"/>
              <a:t> Eva Drake/Chloe </a:t>
            </a:r>
            <a:r>
              <a:rPr lang="en-IE" sz="1300" dirty="0" smtClean="0"/>
              <a:t>Steel</a:t>
            </a:r>
          </a:p>
          <a:p>
            <a:pPr algn="ctr"/>
            <a:r>
              <a:rPr lang="en-IE" sz="1300" dirty="0" smtClean="0"/>
              <a:t>Kyle </a:t>
            </a:r>
            <a:r>
              <a:rPr lang="en-IE" sz="1300" dirty="0"/>
              <a:t>Farei/Caoimhe Quinn</a:t>
            </a:r>
          </a:p>
          <a:p>
            <a:pPr algn="ctr"/>
            <a:r>
              <a:rPr lang="en-IE" sz="1300" dirty="0" smtClean="0"/>
              <a:t>Cian </a:t>
            </a:r>
            <a:r>
              <a:rPr lang="en-IE" sz="1300" dirty="0"/>
              <a:t>Donnelly/Oliver </a:t>
            </a:r>
            <a:r>
              <a:rPr lang="en-IE" sz="1300" dirty="0" smtClean="0"/>
              <a:t>Duffy</a:t>
            </a:r>
          </a:p>
          <a:p>
            <a:pPr algn="ctr"/>
            <a:r>
              <a:rPr lang="en-IE" sz="1300" dirty="0" smtClean="0"/>
              <a:t>Aodhàn </a:t>
            </a:r>
            <a:r>
              <a:rPr lang="en-IE" sz="1300" dirty="0"/>
              <a:t>Sammon/Lucia Croakin</a:t>
            </a:r>
          </a:p>
          <a:p>
            <a:pPr algn="ctr"/>
            <a:r>
              <a:rPr lang="en-IE" sz="1300" dirty="0" smtClean="0"/>
              <a:t>Lola </a:t>
            </a:r>
            <a:r>
              <a:rPr lang="en-IE" sz="1300" dirty="0"/>
              <a:t>Farrelly/Liam Conlon</a:t>
            </a:r>
          </a:p>
          <a:p>
            <a:pPr algn="ctr"/>
            <a:r>
              <a:rPr lang="en-IE" sz="1300" dirty="0"/>
              <a:t>    </a:t>
            </a:r>
            <a:r>
              <a:rPr lang="en-IE" sz="1300" dirty="0" smtClean="0"/>
              <a:t> </a:t>
            </a:r>
            <a:r>
              <a:rPr lang="en-IE" sz="1300" dirty="0"/>
              <a:t>Grace Smyth/Alex </a:t>
            </a:r>
            <a:r>
              <a:rPr lang="en-IE" sz="1300" dirty="0" smtClean="0"/>
              <a:t>West    Seán </a:t>
            </a:r>
            <a:r>
              <a:rPr lang="en-IE" sz="1300" dirty="0"/>
              <a:t>Leonard/Maryam El </a:t>
            </a:r>
            <a:r>
              <a:rPr lang="en-IE" sz="1300" dirty="0" smtClean="0"/>
              <a:t>Madany</a:t>
            </a:r>
          </a:p>
          <a:p>
            <a:pPr algn="ctr"/>
            <a:r>
              <a:rPr lang="en-IE" sz="1300" dirty="0" smtClean="0"/>
              <a:t>Ryan </a:t>
            </a:r>
            <a:r>
              <a:rPr lang="en-IE" sz="1300" dirty="0"/>
              <a:t>Gilmore/John Hamilton</a:t>
            </a:r>
          </a:p>
          <a:p>
            <a:pPr algn="ctr"/>
            <a:r>
              <a:rPr lang="en-IE" sz="1300" dirty="0" smtClean="0"/>
              <a:t>Ciara </a:t>
            </a:r>
            <a:r>
              <a:rPr lang="en-IE" sz="1300" dirty="0"/>
              <a:t>Macklin/Ellie Mc </a:t>
            </a:r>
            <a:r>
              <a:rPr lang="en-IE" sz="1300" dirty="0" smtClean="0"/>
              <a:t>Connon</a:t>
            </a:r>
          </a:p>
          <a:p>
            <a:pPr algn="ctr"/>
            <a:r>
              <a:rPr lang="en-IE" sz="1300" dirty="0" smtClean="0"/>
              <a:t>Maryam </a:t>
            </a:r>
            <a:r>
              <a:rPr lang="en-IE" sz="1300" dirty="0"/>
              <a:t>El Madany</a:t>
            </a:r>
          </a:p>
          <a:p>
            <a:r>
              <a:rPr lang="en-IE" sz="1600" dirty="0"/>
              <a:t/>
            </a:r>
            <a:br>
              <a:rPr lang="en-IE" sz="1600" dirty="0"/>
            </a:br>
            <a:r>
              <a:rPr lang="en-IE" sz="1600" u="sng" dirty="0" smtClean="0">
                <a:solidFill>
                  <a:srgbClr val="FF0000"/>
                </a:solidFill>
                <a:latin typeface="Comic Sans MS" panose="030F0702030302020204" pitchFamily="66" charset="0"/>
              </a:rPr>
              <a:t>Gaeiligeoir </a:t>
            </a:r>
            <a:r>
              <a:rPr lang="en-IE" sz="1600" u="sng" dirty="0">
                <a:solidFill>
                  <a:srgbClr val="FF0000"/>
                </a:solidFill>
                <a:latin typeface="Comic Sans MS" panose="030F0702030302020204" pitchFamily="66" charset="0"/>
              </a:rPr>
              <a:t>na </a:t>
            </a:r>
            <a:r>
              <a:rPr lang="en-IE" sz="1600" u="sng" dirty="0" smtClean="0">
                <a:solidFill>
                  <a:srgbClr val="FF0000"/>
                </a:solidFill>
                <a:latin typeface="Comic Sans MS" panose="030F0702030302020204" pitchFamily="66" charset="0"/>
              </a:rPr>
              <a:t>Coicíse</a:t>
            </a:r>
          </a:p>
          <a:p>
            <a:pPr algn="ctr"/>
            <a:r>
              <a:rPr lang="en-IE" sz="1300" dirty="0" smtClean="0"/>
              <a:t>Milan Filonenko, Jasmine Traynor, Layla- </a:t>
            </a:r>
            <a:r>
              <a:rPr lang="en-IE" sz="1300" dirty="0"/>
              <a:t>May </a:t>
            </a:r>
            <a:r>
              <a:rPr lang="en-IE" sz="1300" dirty="0" smtClean="0"/>
              <a:t>Steele, Joshua Harte, Niamh Quinn, Patrick Mc Geough, Kristen Rinkeviciute, Dovydas Pauliukonis, Conor Beggan, Ellie Watters, Victoria Strohan, Domeas Gulbas, Rowan Deery, Ruby Sherry, Vladyslav </a:t>
            </a:r>
            <a:r>
              <a:rPr lang="en-IE" sz="1300" dirty="0"/>
              <a:t>Strohan </a:t>
            </a:r>
            <a:r>
              <a:rPr lang="en-IE" sz="1300" dirty="0" smtClean="0"/>
              <a:t>Peter Lambe, Samaya Abdulhamid, Shannon </a:t>
            </a:r>
            <a:r>
              <a:rPr lang="en-IE" sz="1300" dirty="0"/>
              <a:t>McDonnell</a:t>
            </a:r>
          </a:p>
          <a:p>
            <a:r>
              <a:rPr lang="en-IE" dirty="0"/>
              <a:t/>
            </a:r>
            <a:br>
              <a:rPr lang="en-IE" dirty="0"/>
            </a:br>
            <a:r>
              <a:rPr lang="en-IE" dirty="0"/>
              <a:t/>
            </a:r>
            <a:br>
              <a:rPr lang="en-IE" dirty="0"/>
            </a:br>
            <a:r>
              <a:rPr lang="en-IE" dirty="0"/>
              <a:t/>
            </a:r>
            <a:br>
              <a:rPr lang="en-IE" dirty="0"/>
            </a:br>
            <a:endParaRPr lang="en-IE" dirty="0"/>
          </a:p>
        </p:txBody>
      </p:sp>
      <p:sp>
        <p:nvSpPr>
          <p:cNvPr id="10" name="TextBox 9">
            <a:extLst>
              <a:ext uri="{FF2B5EF4-FFF2-40B4-BE49-F238E27FC236}">
                <a16:creationId xmlns:a16="http://schemas.microsoft.com/office/drawing/2014/main" id="{1DFE270A-7939-4A84-8790-15A90AA1BD15}"/>
              </a:ext>
            </a:extLst>
          </p:cNvPr>
          <p:cNvSpPr txBox="1"/>
          <p:nvPr/>
        </p:nvSpPr>
        <p:spPr>
          <a:xfrm>
            <a:off x="2730138" y="869642"/>
            <a:ext cx="2390502" cy="3877985"/>
          </a:xfrm>
          <a:prstGeom prst="rect">
            <a:avLst/>
          </a:prstGeom>
          <a:noFill/>
        </p:spPr>
        <p:txBody>
          <a:bodyPr wrap="square" rtlCol="0">
            <a:spAutoFit/>
          </a:bodyPr>
          <a:lstStyle/>
          <a:p>
            <a:pPr algn="ctr"/>
            <a:r>
              <a:rPr lang="en-GB" dirty="0" smtClean="0">
                <a:solidFill>
                  <a:srgbClr val="FF0000"/>
                </a:solidFill>
              </a:rPr>
              <a:t>RSA Road Safety</a:t>
            </a:r>
            <a:endParaRPr lang="en-GB" dirty="0"/>
          </a:p>
          <a:p>
            <a:pPr algn="just"/>
            <a:r>
              <a:rPr lang="en-GB" sz="1200" dirty="0"/>
              <a:t>The RSA workshop  took place on the 20th to the 23rd of May. Every class in the school completed the workshop and it  was 45 minutes long. Everyone had to sit down and the RSA  people would talk about the dangers on the road and when they were done they would ask questions about it. Then after that every student played a game. There would be people that would be driving a car, walking or cycling. If you crashed or broke a rule you would be sent to hospital. During that another group would be  getting a photo taken. You would get a safety licence with  your face put on a card and your name on it.</a:t>
            </a:r>
            <a:br>
              <a:rPr lang="en-GB" sz="1200" dirty="0"/>
            </a:br>
            <a:endParaRPr lang="en-IE" sz="1200" dirty="0">
              <a:latin typeface="Comic Sans MS" panose="030F0702030302020204" pitchFamily="66" charset="0"/>
            </a:endParaRPr>
          </a:p>
        </p:txBody>
      </p:sp>
      <p:sp>
        <p:nvSpPr>
          <p:cNvPr id="12" name="TextBox 11">
            <a:extLst>
              <a:ext uri="{FF2B5EF4-FFF2-40B4-BE49-F238E27FC236}">
                <a16:creationId xmlns:a16="http://schemas.microsoft.com/office/drawing/2014/main" id="{F096A884-63B9-4FC8-9126-F247712DE86B}"/>
              </a:ext>
            </a:extLst>
          </p:cNvPr>
          <p:cNvSpPr txBox="1"/>
          <p:nvPr/>
        </p:nvSpPr>
        <p:spPr>
          <a:xfrm>
            <a:off x="5081451" y="561703"/>
            <a:ext cx="2377440" cy="461665"/>
          </a:xfrm>
          <a:prstGeom prst="rect">
            <a:avLst/>
          </a:prstGeom>
          <a:noFill/>
        </p:spPr>
        <p:txBody>
          <a:bodyPr wrap="square" rtlCol="0">
            <a:spAutoFit/>
          </a:bodyPr>
          <a:lstStyle/>
          <a:p>
            <a:pPr algn="ctr"/>
            <a:r>
              <a:rPr lang="en-IE" sz="2400" dirty="0">
                <a:solidFill>
                  <a:srgbClr val="FF0000"/>
                </a:solidFill>
                <a:latin typeface="Comic Sans MS" panose="030F0702030302020204" pitchFamily="66" charset="0"/>
              </a:rPr>
              <a:t>Comhghairdeas</a:t>
            </a:r>
          </a:p>
        </p:txBody>
      </p:sp>
      <p:sp>
        <p:nvSpPr>
          <p:cNvPr id="13" name="TextBox 12">
            <a:extLst>
              <a:ext uri="{FF2B5EF4-FFF2-40B4-BE49-F238E27FC236}">
                <a16:creationId xmlns:a16="http://schemas.microsoft.com/office/drawing/2014/main" id="{AC9E21B3-37D3-46CA-99D9-419D7DDCA346}"/>
              </a:ext>
            </a:extLst>
          </p:cNvPr>
          <p:cNvSpPr txBox="1"/>
          <p:nvPr/>
        </p:nvSpPr>
        <p:spPr>
          <a:xfrm>
            <a:off x="338089" y="3470525"/>
            <a:ext cx="2377440"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Holy Communion &amp; Confirmation  </a:t>
            </a:r>
            <a:endParaRPr lang="en-IE" sz="1400" dirty="0">
              <a:solidFill>
                <a:srgbClr val="FF0000"/>
              </a:solidFill>
            </a:endParaRPr>
          </a:p>
        </p:txBody>
      </p:sp>
      <p:sp>
        <p:nvSpPr>
          <p:cNvPr id="15" name="TextBox 14">
            <a:extLst>
              <a:ext uri="{FF2B5EF4-FFF2-40B4-BE49-F238E27FC236}">
                <a16:creationId xmlns:a16="http://schemas.microsoft.com/office/drawing/2014/main" id="{FBC7BC7E-EAF9-4A09-838E-011927E5AEE5}"/>
              </a:ext>
            </a:extLst>
          </p:cNvPr>
          <p:cNvSpPr txBox="1"/>
          <p:nvPr/>
        </p:nvSpPr>
        <p:spPr>
          <a:xfrm>
            <a:off x="509451" y="6413863"/>
            <a:ext cx="1946366" cy="3754874"/>
          </a:xfrm>
          <a:prstGeom prst="rect">
            <a:avLst/>
          </a:prstGeom>
          <a:noFill/>
        </p:spPr>
        <p:txBody>
          <a:bodyPr wrap="square" rtlCol="0">
            <a:spAutoFit/>
          </a:bodyPr>
          <a:lstStyle/>
          <a:p>
            <a:r>
              <a:rPr lang="en-GB" sz="1200" dirty="0" smtClean="0">
                <a:solidFill>
                  <a:schemeClr val="bg1"/>
                </a:solidFill>
              </a:rPr>
              <a:t>          </a:t>
            </a:r>
            <a:r>
              <a:rPr lang="en-GB" sz="1600" b="1" dirty="0" smtClean="0">
                <a:solidFill>
                  <a:schemeClr val="bg1"/>
                </a:solidFill>
              </a:rPr>
              <a:t>Boys’ Hurling</a:t>
            </a:r>
            <a:endParaRPr lang="en-GB" sz="1600" b="1" dirty="0">
              <a:solidFill>
                <a:schemeClr val="bg1"/>
              </a:solidFill>
            </a:endParaRPr>
          </a:p>
          <a:p>
            <a:pPr algn="just"/>
            <a:r>
              <a:rPr lang="en-GB" sz="1200" dirty="0" smtClean="0">
                <a:solidFill>
                  <a:schemeClr val="bg1"/>
                </a:solidFill>
              </a:rPr>
              <a:t>For the first time in decades Scoil Éanna took park in the Hurling Mini 7s</a:t>
            </a:r>
            <a:r>
              <a:rPr lang="en-GB" sz="1200" dirty="0">
                <a:solidFill>
                  <a:schemeClr val="bg1"/>
                </a:solidFill>
              </a:rPr>
              <a:t> </a:t>
            </a:r>
            <a:r>
              <a:rPr lang="en-GB" sz="1200" dirty="0" smtClean="0">
                <a:solidFill>
                  <a:schemeClr val="bg1"/>
                </a:solidFill>
              </a:rPr>
              <a:t>in Cloghan. They </a:t>
            </a:r>
            <a:r>
              <a:rPr lang="en-GB" sz="1200" dirty="0">
                <a:solidFill>
                  <a:schemeClr val="bg1"/>
                </a:solidFill>
              </a:rPr>
              <a:t>lost 2 of their three matches and won one of </a:t>
            </a:r>
            <a:r>
              <a:rPr lang="en-GB" sz="1200" dirty="0" smtClean="0">
                <a:solidFill>
                  <a:schemeClr val="bg1"/>
                </a:solidFill>
              </a:rPr>
              <a:t>them. </a:t>
            </a:r>
            <a:r>
              <a:rPr lang="en-GB" sz="1200" dirty="0">
                <a:solidFill>
                  <a:schemeClr val="bg1"/>
                </a:solidFill>
              </a:rPr>
              <a:t>All the people  on the team were Liam </a:t>
            </a:r>
            <a:r>
              <a:rPr lang="en-GB" sz="1200" dirty="0" smtClean="0">
                <a:solidFill>
                  <a:schemeClr val="bg1"/>
                </a:solidFill>
              </a:rPr>
              <a:t>Duffy,                           Jonathan Boylan, Conor Smyth, </a:t>
            </a:r>
            <a:r>
              <a:rPr lang="en-GB" sz="1200" dirty="0">
                <a:solidFill>
                  <a:schemeClr val="bg1"/>
                </a:solidFill>
              </a:rPr>
              <a:t>Seán </a:t>
            </a:r>
            <a:r>
              <a:rPr lang="en-GB" sz="1200" dirty="0" smtClean="0">
                <a:solidFill>
                  <a:schemeClr val="bg1"/>
                </a:solidFill>
              </a:rPr>
              <a:t>Leonard, Conan Shanahan, Eoin </a:t>
            </a:r>
            <a:r>
              <a:rPr lang="en-GB" sz="1200" dirty="0">
                <a:solidFill>
                  <a:schemeClr val="bg1"/>
                </a:solidFill>
              </a:rPr>
              <a:t>Leonard</a:t>
            </a:r>
            <a:r>
              <a:rPr lang="en-GB" sz="1200" dirty="0" smtClean="0">
                <a:solidFill>
                  <a:schemeClr val="bg1"/>
                </a:solidFill>
              </a:rPr>
              <a:t>, Patrick McGeough</a:t>
            </a:r>
            <a:r>
              <a:rPr lang="en-GB" sz="1200" dirty="0">
                <a:solidFill>
                  <a:schemeClr val="bg1"/>
                </a:solidFill>
              </a:rPr>
              <a:t>, Bríon Dwan, James Markey</a:t>
            </a:r>
            <a:r>
              <a:rPr lang="en-GB" sz="1200" dirty="0" smtClean="0">
                <a:solidFill>
                  <a:schemeClr val="bg1"/>
                </a:solidFill>
              </a:rPr>
              <a:t>. Latton </a:t>
            </a:r>
            <a:r>
              <a:rPr lang="en-GB" sz="1200" dirty="0">
                <a:solidFill>
                  <a:schemeClr val="bg1"/>
                </a:solidFill>
              </a:rPr>
              <a:t>school went on to win the </a:t>
            </a:r>
            <a:r>
              <a:rPr lang="en-GB" sz="1200" dirty="0" smtClean="0">
                <a:solidFill>
                  <a:schemeClr val="bg1"/>
                </a:solidFill>
              </a:rPr>
              <a:t>tournament. The </a:t>
            </a:r>
            <a:r>
              <a:rPr lang="en-GB" sz="1200" dirty="0">
                <a:solidFill>
                  <a:schemeClr val="bg1"/>
                </a:solidFill>
              </a:rPr>
              <a:t>coaches were Mr Atkinson and Ann.</a:t>
            </a:r>
          </a:p>
          <a:p>
            <a:r>
              <a:rPr lang="en-GB" sz="1600" dirty="0"/>
              <a:t/>
            </a:r>
            <a:br>
              <a:rPr lang="en-GB" sz="1600" dirty="0"/>
            </a:br>
            <a:r>
              <a:rPr lang="en-GB" sz="1400" b="1" dirty="0" smtClean="0"/>
              <a:t>.</a:t>
            </a:r>
            <a:endParaRPr lang="en-IE" sz="1400" b="1" dirty="0"/>
          </a:p>
        </p:txBody>
      </p:sp>
      <p:sp>
        <p:nvSpPr>
          <p:cNvPr id="16" name="TextBox 15">
            <a:extLst>
              <a:ext uri="{FF2B5EF4-FFF2-40B4-BE49-F238E27FC236}">
                <a16:creationId xmlns:a16="http://schemas.microsoft.com/office/drawing/2014/main" id="{E7EF1DBC-9D6E-477A-99C3-81819FDCF77A}"/>
              </a:ext>
            </a:extLst>
          </p:cNvPr>
          <p:cNvSpPr txBox="1"/>
          <p:nvPr/>
        </p:nvSpPr>
        <p:spPr>
          <a:xfrm>
            <a:off x="2793489" y="4747627"/>
            <a:ext cx="2229027" cy="2723823"/>
          </a:xfrm>
          <a:prstGeom prst="rect">
            <a:avLst/>
          </a:prstGeom>
          <a:noFill/>
        </p:spPr>
        <p:txBody>
          <a:bodyPr wrap="square" rtlCol="0">
            <a:spAutoFit/>
          </a:bodyPr>
          <a:lstStyle/>
          <a:p>
            <a:pPr algn="ctr"/>
            <a:r>
              <a:rPr lang="en-US" sz="1400" b="1" dirty="0" smtClean="0">
                <a:ea typeface="BBImALittleStitious Medium" charset="0"/>
                <a:cs typeface="BBImALittleStitious Medium" charset="0"/>
              </a:rPr>
              <a:t>Water Plant Trip</a:t>
            </a:r>
          </a:p>
          <a:p>
            <a:pPr algn="just"/>
            <a:r>
              <a:rPr lang="en-GB" sz="1100" b="1" dirty="0" smtClean="0">
                <a:ea typeface="BBImALittleStitious Medium" charset="0"/>
                <a:cs typeface="BBImALittleStitious Medium" charset="0"/>
              </a:rPr>
              <a:t>      On </a:t>
            </a:r>
            <a:r>
              <a:rPr lang="en-GB" sz="1100" b="1" dirty="0">
                <a:ea typeface="BBImALittleStitious Medium" charset="0"/>
                <a:cs typeface="BBImALittleStitious Medium" charset="0"/>
              </a:rPr>
              <a:t>Thursday 18th of May </a:t>
            </a:r>
            <a:r>
              <a:rPr lang="en-GB" sz="1100" b="1" dirty="0" smtClean="0">
                <a:ea typeface="BBImALittleStitious Medium" charset="0"/>
                <a:cs typeface="BBImALittleStitious Medium" charset="0"/>
              </a:rPr>
              <a:t>       </a:t>
            </a:r>
          </a:p>
          <a:p>
            <a:pPr algn="just"/>
            <a:r>
              <a:rPr lang="en-GB" sz="1100" b="1" dirty="0">
                <a:ea typeface="BBImALittleStitious Medium" charset="0"/>
                <a:cs typeface="BBImALittleStitious Medium" charset="0"/>
              </a:rPr>
              <a:t> </a:t>
            </a:r>
            <a:r>
              <a:rPr lang="en-GB" sz="1100" b="1" dirty="0" smtClean="0">
                <a:ea typeface="BBImALittleStitious Medium" charset="0"/>
                <a:cs typeface="BBImALittleStitious Medium" charset="0"/>
              </a:rPr>
              <a:t> 4th </a:t>
            </a:r>
            <a:r>
              <a:rPr lang="en-GB" sz="1100" b="1" dirty="0">
                <a:ea typeface="BBImALittleStitious Medium" charset="0"/>
                <a:cs typeface="BBImALittleStitious Medium" charset="0"/>
              </a:rPr>
              <a:t>and 5th class went to learn about how clean the water we drink is and how  the water is filtered. They visited Baird’s Shore and </a:t>
            </a:r>
            <a:r>
              <a:rPr lang="en-GB" sz="1100" b="1" dirty="0" smtClean="0">
                <a:ea typeface="BBImALittleStitious Medium" charset="0"/>
                <a:cs typeface="BBImALittleStitious Medium" charset="0"/>
              </a:rPr>
              <a:t>Stranooden Water </a:t>
            </a:r>
            <a:r>
              <a:rPr lang="en-GB" sz="1100" b="1" dirty="0">
                <a:ea typeface="BBImALittleStitious Medium" charset="0"/>
                <a:cs typeface="BBImALittleStitious Medium" charset="0"/>
              </a:rPr>
              <a:t>Treatment Plant  The classes  also found out what insects show bad water quality  and the insects that show good water quality. Thanks to Ross Mc Donald from Stranooden Water Scheme for providing the classes with valuable insights into how </a:t>
            </a:r>
            <a:r>
              <a:rPr lang="en-GB" sz="1100" b="1" dirty="0" smtClean="0">
                <a:ea typeface="BBImALittleStitious Medium" charset="0"/>
                <a:cs typeface="BBImALittleStitious Medium" charset="0"/>
              </a:rPr>
              <a:t>   </a:t>
            </a:r>
          </a:p>
          <a:p>
            <a:pPr algn="just"/>
            <a:r>
              <a:rPr lang="en-GB" sz="1100" b="1" dirty="0">
                <a:ea typeface="BBImALittleStitious Medium" charset="0"/>
                <a:cs typeface="BBImALittleStitious Medium" charset="0"/>
              </a:rPr>
              <a:t> </a:t>
            </a:r>
            <a:r>
              <a:rPr lang="en-GB" sz="1100" b="1" dirty="0" smtClean="0">
                <a:ea typeface="BBImALittleStitious Medium" charset="0"/>
                <a:cs typeface="BBImALittleStitious Medium" charset="0"/>
              </a:rPr>
              <a:t>    water </a:t>
            </a:r>
            <a:r>
              <a:rPr lang="en-GB" sz="1100" b="1" dirty="0">
                <a:ea typeface="BBImALittleStitious Medium" charset="0"/>
                <a:cs typeface="BBImALittleStitious Medium" charset="0"/>
              </a:rPr>
              <a:t>is treated</a:t>
            </a:r>
            <a:r>
              <a:rPr lang="en-GB" sz="1400" b="1" dirty="0">
                <a:ea typeface="BBImALittleStitious Medium" charset="0"/>
                <a:cs typeface="BBImALittleStitious Medium" charset="0"/>
              </a:rPr>
              <a:t>. </a:t>
            </a:r>
            <a:endParaRPr lang="en-US" sz="1400" b="1" dirty="0">
              <a:ea typeface="BBImALittleStitious Medium" charset="0"/>
              <a:cs typeface="BBImALittleStitious Medium" charset="0"/>
            </a:endParaRPr>
          </a:p>
        </p:txBody>
      </p:sp>
      <p:sp>
        <p:nvSpPr>
          <p:cNvPr id="4" name="TextBox 3">
            <a:extLst>
              <a:ext uri="{FF2B5EF4-FFF2-40B4-BE49-F238E27FC236}">
                <a16:creationId xmlns:a16="http://schemas.microsoft.com/office/drawing/2014/main" id="{30420DD6-0F0B-40AB-ACE0-1EF6359918E7}"/>
              </a:ext>
            </a:extLst>
          </p:cNvPr>
          <p:cNvSpPr txBox="1"/>
          <p:nvPr/>
        </p:nvSpPr>
        <p:spPr>
          <a:xfrm>
            <a:off x="352698" y="3959755"/>
            <a:ext cx="2377440" cy="1200329"/>
          </a:xfrm>
          <a:prstGeom prst="rect">
            <a:avLst/>
          </a:prstGeom>
          <a:noFill/>
        </p:spPr>
        <p:txBody>
          <a:bodyPr wrap="square" rtlCol="0">
            <a:spAutoFit/>
          </a:bodyPr>
          <a:lstStyle/>
          <a:p>
            <a:pPr algn="just"/>
            <a:r>
              <a:rPr lang="en-GB" sz="1200" dirty="0"/>
              <a:t>On the </a:t>
            </a:r>
            <a:r>
              <a:rPr lang="en-GB" sz="1200" dirty="0" smtClean="0"/>
              <a:t>30</a:t>
            </a:r>
            <a:r>
              <a:rPr lang="en-GB" sz="1200" baseline="30000" dirty="0" smtClean="0"/>
              <a:t>th</a:t>
            </a:r>
            <a:r>
              <a:rPr lang="en-GB" sz="1200" dirty="0" smtClean="0"/>
              <a:t> April </a:t>
            </a:r>
            <a:r>
              <a:rPr lang="en-GB" sz="1200" dirty="0"/>
              <a:t>both 6</a:t>
            </a:r>
            <a:r>
              <a:rPr lang="en-GB" sz="1200" baseline="30000" dirty="0"/>
              <a:t>th</a:t>
            </a:r>
            <a:r>
              <a:rPr lang="en-GB" sz="1200" dirty="0"/>
              <a:t> classes </a:t>
            </a:r>
            <a:r>
              <a:rPr lang="en-GB" sz="1200" dirty="0" smtClean="0"/>
              <a:t>celebrated their Confirmation with </a:t>
            </a:r>
            <a:r>
              <a:rPr lang="en-GB" sz="1200" dirty="0"/>
              <a:t>Fr Mc </a:t>
            </a:r>
            <a:r>
              <a:rPr lang="en-GB" sz="1200" dirty="0" err="1"/>
              <a:t>Caughey</a:t>
            </a:r>
            <a:r>
              <a:rPr lang="en-GB" sz="1200" dirty="0"/>
              <a:t>. On </a:t>
            </a:r>
            <a:r>
              <a:rPr lang="en-GB" sz="1200" dirty="0" smtClean="0"/>
              <a:t>Saturday 13</a:t>
            </a:r>
            <a:r>
              <a:rPr lang="en-GB" sz="1200" baseline="30000" dirty="0" smtClean="0"/>
              <a:t>th</a:t>
            </a:r>
            <a:r>
              <a:rPr lang="en-GB" sz="1200" dirty="0" smtClean="0"/>
              <a:t> May 2</a:t>
            </a:r>
            <a:r>
              <a:rPr lang="en-GB" sz="1200" baseline="30000" dirty="0" smtClean="0"/>
              <a:t>nd</a:t>
            </a:r>
            <a:r>
              <a:rPr lang="en-GB" sz="1200" dirty="0" smtClean="0"/>
              <a:t> class made their First Holy Communion with Fr Kieran. </a:t>
            </a:r>
            <a:r>
              <a:rPr lang="en-GB" sz="1200" smtClean="0"/>
              <a:t>Congratulations</a:t>
            </a:r>
            <a:r>
              <a:rPr lang="en-GB" sz="1200" dirty="0"/>
              <a:t> </a:t>
            </a:r>
            <a:r>
              <a:rPr lang="en-GB" sz="1200" smtClean="0"/>
              <a:t>everyone</a:t>
            </a:r>
            <a:r>
              <a:rPr lang="en-GB" sz="1200" dirty="0" smtClean="0"/>
              <a:t>.</a:t>
            </a:r>
            <a:endParaRPr lang="en-GB" sz="1200" dirty="0"/>
          </a:p>
        </p:txBody>
      </p:sp>
      <p:pic>
        <p:nvPicPr>
          <p:cNvPr id="6" name="Picture 5">
            <a:extLst>
              <a:ext uri="{FF2B5EF4-FFF2-40B4-BE49-F238E27FC236}">
                <a16:creationId xmlns:a16="http://schemas.microsoft.com/office/drawing/2014/main" id="{546478F6-62FB-4D03-82DE-B4719C57D41A}"/>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12858" y="5389452"/>
            <a:ext cx="1369735" cy="107112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698" y="809451"/>
            <a:ext cx="2323771" cy="2504139"/>
          </a:xfrm>
          <a:prstGeom prst="rect">
            <a:avLst/>
          </a:prstGeom>
          <a:solidFill>
            <a:schemeClr val="accent1"/>
          </a:solidFill>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383" y="855617"/>
            <a:ext cx="2455817" cy="25491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0640" y="7487292"/>
            <a:ext cx="2253190" cy="2367981"/>
          </a:xfrm>
          <a:prstGeom prst="rect">
            <a:avLst/>
          </a:prstGeom>
        </p:spPr>
      </p:pic>
    </p:spTree>
    <p:extLst>
      <p:ext uri="{BB962C8B-B14F-4D97-AF65-F5344CB8AC3E}">
        <p14:creationId xmlns:p14="http://schemas.microsoft.com/office/powerpoint/2010/main" val="2296232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5734</TotalTime>
  <Words>967</Words>
  <Application>Microsoft Office PowerPoint</Application>
  <PresentationFormat>Custom</PresentationFormat>
  <Paragraphs>49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BBImALittleStitious Medium</vt:lpstr>
      <vt:lpstr>Calibri</vt:lpstr>
      <vt:lpstr>Calibri Light</vt:lpstr>
      <vt:lpstr>Comic Sans MS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Pinkerton, Amy</dc:creator>
  <cp:lastModifiedBy>User</cp:lastModifiedBy>
  <cp:revision>61</cp:revision>
  <cp:lastPrinted>2022-03-30T15:08:53Z</cp:lastPrinted>
  <dcterms:created xsi:type="dcterms:W3CDTF">2017-07-23T21:44:17Z</dcterms:created>
  <dcterms:modified xsi:type="dcterms:W3CDTF">2023-06-14T13:35:56Z</dcterms:modified>
</cp:coreProperties>
</file>